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8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55E1-EA99-402A-B24C-E4FC66801EDF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E140-C36F-41A3-A77F-15DB4FFC99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55E1-EA99-402A-B24C-E4FC66801EDF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E140-C36F-41A3-A77F-15DB4FFC99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55E1-EA99-402A-B24C-E4FC66801EDF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E140-C36F-41A3-A77F-15DB4FFC99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55E1-EA99-402A-B24C-E4FC66801EDF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E140-C36F-41A3-A77F-15DB4FFC99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55E1-EA99-402A-B24C-E4FC66801EDF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E140-C36F-41A3-A77F-15DB4FFC99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55E1-EA99-402A-B24C-E4FC66801EDF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E140-C36F-41A3-A77F-15DB4FFC99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55E1-EA99-402A-B24C-E4FC66801EDF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E140-C36F-41A3-A77F-15DB4FFC99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55E1-EA99-402A-B24C-E4FC66801EDF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E140-C36F-41A3-A77F-15DB4FFC99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55E1-EA99-402A-B24C-E4FC66801EDF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E140-C36F-41A3-A77F-15DB4FFC99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55E1-EA99-402A-B24C-E4FC66801EDF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E140-C36F-41A3-A77F-15DB4FFC99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55E1-EA99-402A-B24C-E4FC66801EDF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7E140-C36F-41A3-A77F-15DB4FFC99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C55E1-EA99-402A-B24C-E4FC66801EDF}" type="datetimeFigureOut">
              <a:rPr lang="en-US" smtClean="0"/>
              <a:pPr/>
              <a:t>3/9/2012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7E140-C36F-41A3-A77F-15DB4FFC99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Broadway" pitchFamily="82" charset="0"/>
              </a:rPr>
              <a:t>Chapter 14: Bones, Muscles and Skin</a:t>
            </a:r>
            <a:endParaRPr lang="en-US" b="1" dirty="0">
              <a:latin typeface="Broadway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Broadway" pitchFamily="82" charset="0"/>
              </a:rPr>
              <a:t>Section 1: Body Organization and Homeostasis</a:t>
            </a:r>
          </a:p>
          <a:p>
            <a:r>
              <a:rPr lang="en-US" dirty="0" smtClean="0">
                <a:solidFill>
                  <a:schemeClr val="tx1"/>
                </a:solidFill>
                <a:latin typeface="Broadway" pitchFamily="82" charset="0"/>
              </a:rPr>
              <a:t>p. 468 – p.473 </a:t>
            </a:r>
            <a:endParaRPr lang="en-US" dirty="0">
              <a:solidFill>
                <a:schemeClr val="tx1"/>
              </a:solidFill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oadway" pitchFamily="82" charset="0"/>
              </a:rPr>
              <a:t>Tissue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Broadway" pitchFamily="82" charset="0"/>
              </a:rPr>
              <a:t>A group of similar cells that perform the same function. The human body contains four basic types of tissue:</a:t>
            </a:r>
          </a:p>
          <a:p>
            <a:pPr lvl="1"/>
            <a:r>
              <a:rPr lang="en-US" dirty="0" smtClean="0">
                <a:latin typeface="Broadway" pitchFamily="82" charset="0"/>
              </a:rPr>
              <a:t>Muscle Tissue</a:t>
            </a:r>
          </a:p>
          <a:p>
            <a:pPr lvl="1"/>
            <a:r>
              <a:rPr lang="en-US" dirty="0" smtClean="0">
                <a:latin typeface="Broadway" pitchFamily="82" charset="0"/>
              </a:rPr>
              <a:t>Nervous Tissue</a:t>
            </a:r>
          </a:p>
          <a:p>
            <a:pPr lvl="1"/>
            <a:r>
              <a:rPr lang="en-US" dirty="0" smtClean="0">
                <a:latin typeface="Broadway" pitchFamily="82" charset="0"/>
              </a:rPr>
              <a:t>Connective Tissue</a:t>
            </a:r>
          </a:p>
          <a:p>
            <a:pPr lvl="1"/>
            <a:r>
              <a:rPr lang="en-US" dirty="0" smtClean="0">
                <a:latin typeface="Broadway" pitchFamily="82" charset="0"/>
              </a:rPr>
              <a:t>Epithelial Tissue</a:t>
            </a:r>
            <a:endParaRPr lang="en-US" dirty="0">
              <a:latin typeface="Broadway" pitchFamily="82" charset="0"/>
            </a:endParaRPr>
          </a:p>
        </p:txBody>
      </p:sp>
      <p:pic>
        <p:nvPicPr>
          <p:cNvPr id="22530" name="Picture 2" descr="http://www.nlm.nih.gov/medlineplus/ency/images/ency/fullsize/86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09800"/>
            <a:ext cx="3810000" cy="304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oadway" pitchFamily="82" charset="0"/>
              </a:rPr>
              <a:t>Muscle Tissue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Broadway" pitchFamily="82" charset="0"/>
              </a:rPr>
              <a:t>Muscle tissue can contract or shorten. </a:t>
            </a:r>
          </a:p>
          <a:p>
            <a:r>
              <a:rPr lang="en-US" dirty="0" smtClean="0">
                <a:latin typeface="Broadway" pitchFamily="82" charset="0"/>
              </a:rPr>
              <a:t>By doing this, muscle tissue makes parts of your body move. </a:t>
            </a:r>
            <a:endParaRPr lang="en-US" dirty="0">
              <a:latin typeface="Broadway" pitchFamily="82" charset="0"/>
            </a:endParaRPr>
          </a:p>
        </p:txBody>
      </p:sp>
      <p:pic>
        <p:nvPicPr>
          <p:cNvPr id="23554" name="Picture 2" descr="http://www.nlm.nih.gov/medlineplus/ency/images/ency/fullsize/199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600200"/>
            <a:ext cx="3810000" cy="304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oadway" pitchFamily="82" charset="0"/>
              </a:rPr>
              <a:t>Nervous Tissue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Broadway" pitchFamily="82" charset="0"/>
              </a:rPr>
              <a:t>Nervous tissue carries electrical messages back and forth between the brain and other parts of the body.</a:t>
            </a:r>
          </a:p>
          <a:p>
            <a:r>
              <a:rPr lang="en-US" dirty="0" smtClean="0">
                <a:latin typeface="Broadway" pitchFamily="82" charset="0"/>
              </a:rPr>
              <a:t> It controls the brain messages and responses from the brain.</a:t>
            </a:r>
            <a:endParaRPr lang="en-US" dirty="0">
              <a:latin typeface="Broadway" pitchFamily="82" charset="0"/>
            </a:endParaRPr>
          </a:p>
        </p:txBody>
      </p:sp>
      <p:pic>
        <p:nvPicPr>
          <p:cNvPr id="24578" name="Picture 2" descr="http://www.okc.cc.ok.us/deanderson/dennis-tutorial/dennis-jpeg/Nervous%20Tissue-low%20mag%20D-1%20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05000"/>
            <a:ext cx="4229100" cy="3171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oadway" pitchFamily="82" charset="0"/>
              </a:rPr>
              <a:t>Connective Tissue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Broadway" pitchFamily="82" charset="0"/>
              </a:rPr>
              <a:t>Connective tissue provides support for your body and connects all its parts. </a:t>
            </a:r>
          </a:p>
          <a:p>
            <a:r>
              <a:rPr lang="en-US" dirty="0" smtClean="0">
                <a:latin typeface="Broadway" pitchFamily="82" charset="0"/>
              </a:rPr>
              <a:t>Bone tissue and fat are connective tissues.</a:t>
            </a:r>
            <a:endParaRPr lang="en-US" dirty="0">
              <a:latin typeface="Broadway" pitchFamily="82" charset="0"/>
            </a:endParaRPr>
          </a:p>
        </p:txBody>
      </p:sp>
      <p:pic>
        <p:nvPicPr>
          <p:cNvPr id="25602" name="Picture 2" descr="http://www.exploringnature.org/graphics/teaching_aids/tissue_connecti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981200"/>
            <a:ext cx="4229100" cy="2952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oadway" pitchFamily="82" charset="0"/>
              </a:rPr>
              <a:t>Epithelial Tissue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Broadway" pitchFamily="82" charset="0"/>
              </a:rPr>
              <a:t>The surfaces of your body, inside and out are covered by epithelial tissue.</a:t>
            </a:r>
          </a:p>
          <a:p>
            <a:r>
              <a:rPr lang="en-US" dirty="0" smtClean="0">
                <a:latin typeface="Broadway" pitchFamily="82" charset="0"/>
              </a:rPr>
              <a:t>Some epithelial tissue, such as your skin, protects the delicate structures that lie beneath it. </a:t>
            </a:r>
          </a:p>
          <a:p>
            <a:r>
              <a:rPr lang="en-US" dirty="0" smtClean="0">
                <a:latin typeface="Broadway" pitchFamily="82" charset="0"/>
              </a:rPr>
              <a:t>The lining of your digestive system consists of epithelial tissue that allows you to absorb the nutrients in your food. </a:t>
            </a:r>
            <a:endParaRPr lang="en-US" dirty="0">
              <a:latin typeface="Broadway" pitchFamily="82" charset="0"/>
            </a:endParaRPr>
          </a:p>
        </p:txBody>
      </p:sp>
      <p:pic>
        <p:nvPicPr>
          <p:cNvPr id="26626" name="Picture 2" descr="http://leavingbio.net/CELL%20DIVERSITY_files/image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981200"/>
            <a:ext cx="4229100" cy="2771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oadway" pitchFamily="82" charset="0"/>
              </a:rPr>
              <a:t>Organ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Broadway" pitchFamily="82" charset="0"/>
              </a:rPr>
              <a:t>An organ is a structure that is composed of different kinds of tissue.</a:t>
            </a:r>
          </a:p>
          <a:p>
            <a:r>
              <a:rPr lang="en-US" dirty="0" smtClean="0">
                <a:latin typeface="Broadway" pitchFamily="82" charset="0"/>
              </a:rPr>
              <a:t>Your stomach, heart, brain and lungs are all organs.</a:t>
            </a:r>
          </a:p>
          <a:p>
            <a:r>
              <a:rPr lang="en-US" dirty="0" smtClean="0">
                <a:latin typeface="Broadway" pitchFamily="82" charset="0"/>
              </a:rPr>
              <a:t>An organ performs a specific job.</a:t>
            </a:r>
            <a:endParaRPr lang="en-US" dirty="0">
              <a:latin typeface="Broadway" pitchFamily="82" charset="0"/>
            </a:endParaRPr>
          </a:p>
        </p:txBody>
      </p:sp>
      <p:pic>
        <p:nvPicPr>
          <p:cNvPr id="27652" name="Picture 4" descr="http://www.nlm.nih.gov/medlineplus/ency/images/ency/fullsize/10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81000"/>
            <a:ext cx="2552700" cy="2042161"/>
          </a:xfrm>
          <a:prstGeom prst="rect">
            <a:avLst/>
          </a:prstGeom>
          <a:noFill/>
        </p:spPr>
      </p:pic>
      <p:pic>
        <p:nvPicPr>
          <p:cNvPr id="27654" name="Picture 6" descr="http://www.nlm.nih.gov/medlineplus/ency/images/ency/fullsize/10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2438400"/>
            <a:ext cx="2686050" cy="2148841"/>
          </a:xfrm>
          <a:prstGeom prst="rect">
            <a:avLst/>
          </a:prstGeom>
          <a:noFill/>
        </p:spPr>
      </p:pic>
      <p:pic>
        <p:nvPicPr>
          <p:cNvPr id="27656" name="Picture 8" descr="http://www.nlm.nih.gov/medlineplus/ency/images/ency/fullsize/110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4663439"/>
            <a:ext cx="2743200" cy="21945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oadway" pitchFamily="82" charset="0"/>
              </a:rPr>
              <a:t>Organ System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Broadway" pitchFamily="82" charset="0"/>
              </a:rPr>
              <a:t>Each part of your body is part of an organ system.</a:t>
            </a:r>
          </a:p>
          <a:p>
            <a:r>
              <a:rPr lang="en-US" dirty="0" smtClean="0">
                <a:latin typeface="Broadway" pitchFamily="82" charset="0"/>
              </a:rPr>
              <a:t>An organ system is a group of organs that work together to perform a major function to sustain the body. </a:t>
            </a:r>
          </a:p>
          <a:p>
            <a:r>
              <a:rPr lang="en-US" dirty="0" smtClean="0">
                <a:latin typeface="Broadway" pitchFamily="82" charset="0"/>
              </a:rPr>
              <a:t>Check page 471 in your textbook  </a:t>
            </a:r>
            <a:r>
              <a:rPr lang="en-US" dirty="0" smtClean="0">
                <a:latin typeface="Broadway" pitchFamily="82" charset="0"/>
                <a:sym typeface="Wingdings" pitchFamily="2" charset="2"/>
              </a:rPr>
              <a:t> </a:t>
            </a:r>
            <a:endParaRPr lang="en-US" dirty="0">
              <a:latin typeface="Broadway" pitchFamily="82" charset="0"/>
            </a:endParaRPr>
          </a:p>
        </p:txBody>
      </p:sp>
      <p:pic>
        <p:nvPicPr>
          <p:cNvPr id="28674" name="Picture 2" descr="http://images.tutorvista.com/content/feed/u72/body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905000"/>
            <a:ext cx="3638550" cy="3343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oadway" pitchFamily="82" charset="0"/>
              </a:rPr>
              <a:t>Stress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Broadway" pitchFamily="82" charset="0"/>
              </a:rPr>
              <a:t>The reaction of your body to potentially threatening, challenging, or disturbing events. </a:t>
            </a:r>
            <a:endParaRPr lang="en-US" dirty="0">
              <a:latin typeface="Broadway" pitchFamily="82" charset="0"/>
            </a:endParaRPr>
          </a:p>
        </p:txBody>
      </p:sp>
      <p:pic>
        <p:nvPicPr>
          <p:cNvPr id="29698" name="Picture 2" descr="http://www.briody-fitnessnhealth.com/images/stress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371600"/>
            <a:ext cx="3352800" cy="2423985"/>
          </a:xfrm>
          <a:prstGeom prst="rect">
            <a:avLst/>
          </a:prstGeom>
          <a:noFill/>
        </p:spPr>
      </p:pic>
      <p:pic>
        <p:nvPicPr>
          <p:cNvPr id="29700" name="Picture 4" descr="http://youcanstressless.com/wp-content/uploads/2011/11/How-to-relieve-stres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" y="4028356"/>
            <a:ext cx="3352800" cy="2459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oadway" pitchFamily="82" charset="0"/>
              </a:rPr>
              <a:t>Summary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roadway" pitchFamily="82" charset="0"/>
              </a:rPr>
              <a:t>What information was helpful to me?</a:t>
            </a:r>
          </a:p>
          <a:p>
            <a:r>
              <a:rPr lang="en-US" dirty="0" smtClean="0">
                <a:latin typeface="Broadway" pitchFamily="82" charset="0"/>
              </a:rPr>
              <a:t>Is there something interesting that I may look back at in this section?</a:t>
            </a:r>
            <a:endParaRPr lang="en-US" dirty="0"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oadway" pitchFamily="82" charset="0"/>
              </a:rPr>
              <a:t>Body Organization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roadway" pitchFamily="82" charset="0"/>
              </a:rPr>
              <a:t>How the body systems work together to keep you alive</a:t>
            </a:r>
            <a:endParaRPr lang="en-US" dirty="0">
              <a:latin typeface="Broadway" pitchFamily="82" charset="0"/>
            </a:endParaRPr>
          </a:p>
        </p:txBody>
      </p:sp>
      <p:pic>
        <p:nvPicPr>
          <p:cNvPr id="1028" name="Picture 4" descr="http://classes.midlandstech.edu/carterp/Courses/bio210/chap01/Slid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667000"/>
            <a:ext cx="5257800" cy="3943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roadway" pitchFamily="82" charset="0"/>
              </a:rPr>
              <a:t>Levels of Organization in the Body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Broadway" pitchFamily="82" charset="0"/>
              </a:rPr>
              <a:t>The levels of organization in the human body consist of:</a:t>
            </a:r>
          </a:p>
          <a:p>
            <a:endParaRPr lang="en-US" sz="1800" dirty="0" smtClean="0">
              <a:latin typeface="Broadway" pitchFamily="82" charset="0"/>
            </a:endParaRPr>
          </a:p>
          <a:p>
            <a:pPr lvl="1"/>
            <a:r>
              <a:rPr lang="en-US" sz="1800" dirty="0" smtClean="0">
                <a:latin typeface="Broadway" pitchFamily="82" charset="0"/>
              </a:rPr>
              <a:t>Cells – the basic unit of structure and function in living things</a:t>
            </a:r>
          </a:p>
          <a:p>
            <a:pPr lvl="1">
              <a:buNone/>
            </a:pPr>
            <a:endParaRPr lang="en-US" sz="1800" dirty="0" smtClean="0">
              <a:latin typeface="Broadway" pitchFamily="82" charset="0"/>
            </a:endParaRPr>
          </a:p>
          <a:p>
            <a:pPr lvl="1"/>
            <a:r>
              <a:rPr lang="en-US" sz="1800" dirty="0" smtClean="0">
                <a:latin typeface="Broadway" pitchFamily="82" charset="0"/>
              </a:rPr>
              <a:t>Tissues – a group of similar cells that work together to perform the same function</a:t>
            </a:r>
          </a:p>
          <a:p>
            <a:pPr lvl="1">
              <a:buNone/>
            </a:pPr>
            <a:endParaRPr lang="en-US" sz="1800" dirty="0" smtClean="0">
              <a:latin typeface="Broadway" pitchFamily="82" charset="0"/>
            </a:endParaRPr>
          </a:p>
          <a:p>
            <a:pPr lvl="1"/>
            <a:r>
              <a:rPr lang="en-US" sz="1800" dirty="0" smtClean="0">
                <a:latin typeface="Broadway" pitchFamily="82" charset="0"/>
              </a:rPr>
              <a:t>Organ – A structure in the body that processes materials necessary for the body to survive</a:t>
            </a:r>
          </a:p>
          <a:p>
            <a:pPr lvl="1">
              <a:buNone/>
            </a:pPr>
            <a:endParaRPr lang="en-US" sz="1800" dirty="0" smtClean="0">
              <a:latin typeface="Broadway" pitchFamily="82" charset="0"/>
            </a:endParaRPr>
          </a:p>
          <a:p>
            <a:pPr lvl="1"/>
            <a:r>
              <a:rPr lang="en-US" sz="1800" dirty="0" smtClean="0">
                <a:latin typeface="Broadway" pitchFamily="82" charset="0"/>
              </a:rPr>
              <a:t>Organ system – A group of organs that work together to perform a major function in the body</a:t>
            </a:r>
          </a:p>
          <a:p>
            <a:pPr lvl="1">
              <a:buNone/>
            </a:pPr>
            <a:endParaRPr lang="en-US" sz="1800" dirty="0" smtClean="0">
              <a:latin typeface="Broadway" pitchFamily="82" charset="0"/>
            </a:endParaRPr>
          </a:p>
          <a:p>
            <a:pPr lvl="1"/>
            <a:r>
              <a:rPr lang="en-US" sz="1800" dirty="0" smtClean="0">
                <a:latin typeface="Broadway" pitchFamily="82" charset="0"/>
              </a:rPr>
              <a:t>Organism – A complete, living 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oadway" pitchFamily="82" charset="0"/>
              </a:rPr>
              <a:t>homeostasis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roadway" pitchFamily="82" charset="0"/>
              </a:rPr>
              <a:t>Our internal environment stays the same in spite of changes on the outside</a:t>
            </a:r>
          </a:p>
          <a:p>
            <a:r>
              <a:rPr lang="en-US" dirty="0" smtClean="0">
                <a:latin typeface="Broadway" pitchFamily="82" charset="0"/>
              </a:rPr>
              <a:t>Keeping things in balance</a:t>
            </a:r>
            <a:endParaRPr lang="en-US" dirty="0">
              <a:latin typeface="Broadway" pitchFamily="82" charset="0"/>
            </a:endParaRPr>
          </a:p>
        </p:txBody>
      </p:sp>
      <p:pic>
        <p:nvPicPr>
          <p:cNvPr id="15362" name="Picture 2" descr="http://www.moondragon.org/images/homeostasis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886200"/>
            <a:ext cx="4229100" cy="2714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oadway" pitchFamily="82" charset="0"/>
              </a:rPr>
              <a:t>Homeostasis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roadway" pitchFamily="82" charset="0"/>
              </a:rPr>
              <a:t>The maintenance of stable internal condition in an organism even when the outside environment changes</a:t>
            </a:r>
          </a:p>
          <a:p>
            <a:r>
              <a:rPr lang="en-US" dirty="0" smtClean="0">
                <a:latin typeface="Broadway" pitchFamily="82" charset="0"/>
              </a:rPr>
              <a:t>Like body temperature</a:t>
            </a:r>
          </a:p>
          <a:p>
            <a:r>
              <a:rPr lang="en-US" dirty="0" smtClean="0">
                <a:latin typeface="Broadway" pitchFamily="82" charset="0"/>
              </a:rPr>
              <a:t>Sugar </a:t>
            </a:r>
          </a:p>
          <a:p>
            <a:r>
              <a:rPr lang="en-US" dirty="0" smtClean="0">
                <a:latin typeface="Broadway" pitchFamily="82" charset="0"/>
              </a:rPr>
              <a:t>Iron</a:t>
            </a:r>
          </a:p>
          <a:p>
            <a:r>
              <a:rPr lang="en-US" dirty="0" smtClean="0">
                <a:latin typeface="Broadway" pitchFamily="82" charset="0"/>
              </a:rPr>
              <a:t>Calcium</a:t>
            </a:r>
            <a:endParaRPr lang="en-US" dirty="0">
              <a:latin typeface="Broadway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oadway" pitchFamily="82" charset="0"/>
              </a:rPr>
              <a:t>Cell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600200"/>
            <a:ext cx="3886200" cy="4525963"/>
          </a:xfrm>
        </p:spPr>
        <p:txBody>
          <a:bodyPr/>
          <a:lstStyle/>
          <a:p>
            <a:r>
              <a:rPr lang="en-US" dirty="0" smtClean="0">
                <a:latin typeface="Broadway" pitchFamily="82" charset="0"/>
              </a:rPr>
              <a:t>The basic unit of structure and function in a living things. </a:t>
            </a:r>
          </a:p>
          <a:p>
            <a:r>
              <a:rPr lang="en-US" dirty="0" smtClean="0">
                <a:latin typeface="Broadway" pitchFamily="82" charset="0"/>
              </a:rPr>
              <a:t>A human being contains 100 trillion cells.</a:t>
            </a:r>
            <a:endParaRPr lang="en-US" dirty="0">
              <a:latin typeface="Broadway" pitchFamily="82" charset="0"/>
            </a:endParaRPr>
          </a:p>
        </p:txBody>
      </p:sp>
      <p:pic>
        <p:nvPicPr>
          <p:cNvPr id="1026" name="Picture 2" descr="http://people.eku.edu/ritchisong/cell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133600"/>
            <a:ext cx="4765183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oadway" pitchFamily="82" charset="0"/>
              </a:rPr>
              <a:t>Cell Membrane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Broadway" pitchFamily="82" charset="0"/>
              </a:rPr>
              <a:t>The cell membrane forms the outside boundary of the cell.</a:t>
            </a:r>
          </a:p>
          <a:p>
            <a:r>
              <a:rPr lang="en-US" dirty="0" smtClean="0">
                <a:latin typeface="Broadway" pitchFamily="82" charset="0"/>
              </a:rPr>
              <a:t>It is picky about what it allows into and out of the cell. </a:t>
            </a:r>
          </a:p>
          <a:p>
            <a:r>
              <a:rPr lang="en-US" dirty="0" smtClean="0">
                <a:latin typeface="Broadway" pitchFamily="82" charset="0"/>
              </a:rPr>
              <a:t>One could say, “It is selectively permeable.”</a:t>
            </a:r>
            <a:endParaRPr lang="en-US" dirty="0">
              <a:latin typeface="Broadway" pitchFamily="82" charset="0"/>
            </a:endParaRPr>
          </a:p>
        </p:txBody>
      </p:sp>
      <p:pic>
        <p:nvPicPr>
          <p:cNvPr id="19458" name="Picture 2" descr="http://library.thinkquest.org/C004535/media/cell_membran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133600"/>
            <a:ext cx="4238687" cy="3228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oadway" pitchFamily="82" charset="0"/>
              </a:rPr>
              <a:t>Nucleus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Broadway" pitchFamily="82" charset="0"/>
              </a:rPr>
              <a:t>It is the control center of the cell.</a:t>
            </a:r>
          </a:p>
          <a:p>
            <a:r>
              <a:rPr lang="en-US" dirty="0" smtClean="0">
                <a:latin typeface="Broadway" pitchFamily="82" charset="0"/>
              </a:rPr>
              <a:t>It directs all the cell’s activities.</a:t>
            </a:r>
          </a:p>
          <a:p>
            <a:r>
              <a:rPr lang="en-US" dirty="0" smtClean="0">
                <a:latin typeface="Broadway" pitchFamily="82" charset="0"/>
              </a:rPr>
              <a:t>It contains the information that determines the cell’s form and function.</a:t>
            </a:r>
            <a:endParaRPr lang="en-US" dirty="0">
              <a:latin typeface="Broadway" pitchFamily="82" charset="0"/>
            </a:endParaRPr>
          </a:p>
        </p:txBody>
      </p:sp>
      <p:pic>
        <p:nvPicPr>
          <p:cNvPr id="20482" name="Picture 2" descr="http://www.daviddarling.info/images/cell_basic_par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752600"/>
            <a:ext cx="3390900" cy="3971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oadway" pitchFamily="82" charset="0"/>
              </a:rPr>
              <a:t>Cytoplasm</a:t>
            </a:r>
            <a:endParaRPr lang="en-US" dirty="0"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Broadway" pitchFamily="82" charset="0"/>
              </a:rPr>
              <a:t>The material within the cell apart from the nucleus. The clear, jellylike substance containing the cell’s structures and organelles. </a:t>
            </a:r>
            <a:endParaRPr lang="en-US" dirty="0">
              <a:latin typeface="Broadway" pitchFamily="82" charset="0"/>
            </a:endParaRPr>
          </a:p>
        </p:txBody>
      </p:sp>
      <p:pic>
        <p:nvPicPr>
          <p:cNvPr id="21506" name="Picture 2" descr="http://www.learner.org/courses/essential/life/images/show1.cytopla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371600"/>
            <a:ext cx="2724150" cy="2047005"/>
          </a:xfrm>
          <a:prstGeom prst="rect">
            <a:avLst/>
          </a:prstGeom>
          <a:noFill/>
        </p:spPr>
      </p:pic>
      <p:pic>
        <p:nvPicPr>
          <p:cNvPr id="21508" name="Picture 4" descr="http://t3.gstatic.com/images?q=tbn:ANd9GcT0HZpgfW319jlYGTq45apw6isOwYF7LNnzW-wLDkDuOwRrqKo3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657600"/>
            <a:ext cx="2786756" cy="2343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544</Words>
  <Application>Microsoft Office PowerPoint</Application>
  <PresentationFormat>On-screen Show (4:3)</PresentationFormat>
  <Paragraphs>71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Chapter 14: Bones, Muscles and Skin</vt:lpstr>
      <vt:lpstr>Body Organization</vt:lpstr>
      <vt:lpstr>Levels of Organization in the Body</vt:lpstr>
      <vt:lpstr>homeostasis</vt:lpstr>
      <vt:lpstr>Homeostasis</vt:lpstr>
      <vt:lpstr>Cell</vt:lpstr>
      <vt:lpstr>Cell Membrane</vt:lpstr>
      <vt:lpstr>Nucleus</vt:lpstr>
      <vt:lpstr>Cytoplasm</vt:lpstr>
      <vt:lpstr>Tissue</vt:lpstr>
      <vt:lpstr>Muscle Tissue</vt:lpstr>
      <vt:lpstr>Nervous Tissue</vt:lpstr>
      <vt:lpstr>Connective Tissue</vt:lpstr>
      <vt:lpstr>Epithelial Tissue</vt:lpstr>
      <vt:lpstr>Organ</vt:lpstr>
      <vt:lpstr>Organ System</vt:lpstr>
      <vt:lpstr>Stress</vt:lpstr>
      <vt:lpstr>Summary</vt:lpstr>
    </vt:vector>
  </TitlesOfParts>
  <Company>QRMHS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14: Bones, Muscles and Skin</dc:title>
  <dc:creator>KMchampoux</dc:creator>
  <cp:lastModifiedBy>KMchampoux</cp:lastModifiedBy>
  <cp:revision>5</cp:revision>
  <dcterms:created xsi:type="dcterms:W3CDTF">2012-03-08T18:03:22Z</dcterms:created>
  <dcterms:modified xsi:type="dcterms:W3CDTF">2012-03-09T17:25:30Z</dcterms:modified>
</cp:coreProperties>
</file>