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F34B96-D66F-489C-9E3A-F731C7808CD4}"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B4E2C-2753-4B0E-8EB1-D81CB83E0B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34B96-D66F-489C-9E3A-F731C7808CD4}"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B4E2C-2753-4B0E-8EB1-D81CB83E0B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34B96-D66F-489C-9E3A-F731C7808CD4}"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B4E2C-2753-4B0E-8EB1-D81CB83E0B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34B96-D66F-489C-9E3A-F731C7808CD4}"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B4E2C-2753-4B0E-8EB1-D81CB83E0B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F34B96-D66F-489C-9E3A-F731C7808CD4}"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B4E2C-2753-4B0E-8EB1-D81CB83E0B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F34B96-D66F-489C-9E3A-F731C7808CD4}"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B4E2C-2753-4B0E-8EB1-D81CB83E0B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F34B96-D66F-489C-9E3A-F731C7808CD4}" type="datetimeFigureOut">
              <a:rPr lang="en-US" smtClean="0"/>
              <a:pPr/>
              <a:t>5/6/2013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B4E2C-2753-4B0E-8EB1-D81CB83E0B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F34B96-D66F-489C-9E3A-F731C7808CD4}" type="datetimeFigureOut">
              <a:rPr lang="en-US" smtClean="0"/>
              <a:pPr/>
              <a:t>5/6/2013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B4E2C-2753-4B0E-8EB1-D81CB83E0B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34B96-D66F-489C-9E3A-F731C7808CD4}" type="datetimeFigureOut">
              <a:rPr lang="en-US" smtClean="0"/>
              <a:pPr/>
              <a:t>5/6/2013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B4E2C-2753-4B0E-8EB1-D81CB83E0B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34B96-D66F-489C-9E3A-F731C7808CD4}"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B4E2C-2753-4B0E-8EB1-D81CB83E0B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34B96-D66F-489C-9E3A-F731C7808CD4}"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B4E2C-2753-4B0E-8EB1-D81CB83E0B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0000">
            <a:alpha val="7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34B96-D66F-489C-9E3A-F731C7808CD4}" type="datetimeFigureOut">
              <a:rPr lang="en-US" smtClean="0"/>
              <a:pPr/>
              <a:t>5/6/2013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B4E2C-2753-4B0E-8EB1-D81CB83E0B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vascularconcepts.net/content/pages.php?pg=patients_cardio_system&amp;page=the_blood"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16: Circulation </a:t>
            </a:r>
            <a:br>
              <a:rPr lang="en-US" dirty="0" smtClean="0"/>
            </a:br>
            <a:r>
              <a:rPr lang="en-US" dirty="0"/>
              <a:t/>
            </a:r>
            <a:br>
              <a:rPr lang="en-US" dirty="0"/>
            </a:br>
            <a:r>
              <a:rPr lang="en-US" dirty="0" smtClean="0"/>
              <a:t>Section 1: The Body’s Transport Systems</a:t>
            </a:r>
            <a:endParaRPr lang="en-US" dirty="0"/>
          </a:p>
        </p:txBody>
      </p:sp>
      <p:sp>
        <p:nvSpPr>
          <p:cNvPr id="3" name="Subtitle 2"/>
          <p:cNvSpPr>
            <a:spLocks noGrp="1"/>
          </p:cNvSpPr>
          <p:nvPr>
            <p:ph type="subTitle" idx="1"/>
          </p:nvPr>
        </p:nvSpPr>
        <p:spPr>
          <a:xfrm>
            <a:off x="1371600" y="4495800"/>
            <a:ext cx="6400800" cy="1752600"/>
          </a:xfrm>
        </p:spPr>
        <p:txBody>
          <a:bodyPr/>
          <a:lstStyle/>
          <a:p>
            <a:r>
              <a:rPr lang="en-US" dirty="0" smtClean="0">
                <a:solidFill>
                  <a:schemeClr val="tx1"/>
                </a:solidFill>
              </a:rPr>
              <a:t>p.534 – p. 543</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Ventricle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 </a:t>
            </a:r>
            <a:r>
              <a:rPr lang="en-US" b="1" u="sng" dirty="0" smtClean="0"/>
              <a:t>right ventricle</a:t>
            </a:r>
            <a:r>
              <a:rPr lang="en-US" dirty="0" smtClean="0"/>
              <a:t> is lower chamber that receives oxygen poor blood from the right atrium and pumps blood to the lungs.</a:t>
            </a:r>
          </a:p>
          <a:p>
            <a:r>
              <a:rPr lang="en-US" dirty="0" smtClean="0"/>
              <a:t>The </a:t>
            </a:r>
            <a:r>
              <a:rPr lang="en-US" b="1" u="sng" dirty="0" smtClean="0"/>
              <a:t>left ventricle</a:t>
            </a:r>
            <a:r>
              <a:rPr lang="en-US" dirty="0" smtClean="0"/>
              <a:t> receives oxygen rich blood from the left atrium </a:t>
            </a:r>
            <a:r>
              <a:rPr lang="en-US" smtClean="0"/>
              <a:t>that </a:t>
            </a:r>
            <a:r>
              <a:rPr lang="en-US" smtClean="0"/>
              <a:t>has </a:t>
            </a:r>
            <a:r>
              <a:rPr lang="en-US" dirty="0" smtClean="0"/>
              <a:t>returned from the lungs and pumps it to the rest of the body.</a:t>
            </a:r>
            <a:endParaRPr lang="en-US" dirty="0"/>
          </a:p>
        </p:txBody>
      </p:sp>
      <p:pic>
        <p:nvPicPr>
          <p:cNvPr id="4" name="Picture 2" descr="http://www.heart-valve-surgery.com/Images/Human-Heart-Diagram-Picture.gif"/>
          <p:cNvPicPr>
            <a:picLocks noChangeAspect="1" noChangeArrowheads="1"/>
          </p:cNvPicPr>
          <p:nvPr/>
        </p:nvPicPr>
        <p:blipFill>
          <a:blip r:embed="rId2" cstate="print"/>
          <a:srcRect/>
          <a:stretch>
            <a:fillRect/>
          </a:stretch>
        </p:blipFill>
        <p:spPr bwMode="auto">
          <a:xfrm>
            <a:off x="4495800" y="1600200"/>
            <a:ext cx="4343400" cy="333821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Valve</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A flap of tissue that prevents blood from flowing backwards. Valves are located between the atria and the ventricles. They are also located between the ventricles and the arteries that carry blood away from the heart. Valves are also located in your arms and legs.</a:t>
            </a:r>
            <a:endParaRPr lang="en-US" dirty="0"/>
          </a:p>
        </p:txBody>
      </p:sp>
      <p:pic>
        <p:nvPicPr>
          <p:cNvPr id="9218" name="Picture 2" descr="http://weill.cornell.edu/cms/health_library/images/ei_0019.jpg"/>
          <p:cNvPicPr>
            <a:picLocks noChangeAspect="1" noChangeArrowheads="1"/>
          </p:cNvPicPr>
          <p:nvPr/>
        </p:nvPicPr>
        <p:blipFill>
          <a:blip r:embed="rId2" cstate="print"/>
          <a:srcRect/>
          <a:stretch>
            <a:fillRect/>
          </a:stretch>
        </p:blipFill>
        <p:spPr bwMode="auto">
          <a:xfrm>
            <a:off x="304800" y="1524000"/>
            <a:ext cx="4267200" cy="4267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Artery</a:t>
            </a:r>
            <a:endParaRPr lang="en-US" dirty="0"/>
          </a:p>
        </p:txBody>
      </p:sp>
      <p:sp>
        <p:nvSpPr>
          <p:cNvPr id="3" name="Content Placeholder 2"/>
          <p:cNvSpPr>
            <a:spLocks noGrp="1"/>
          </p:cNvSpPr>
          <p:nvPr>
            <p:ph sz="half" idx="1"/>
          </p:nvPr>
        </p:nvSpPr>
        <p:spPr/>
        <p:txBody>
          <a:bodyPr/>
          <a:lstStyle/>
          <a:p>
            <a:r>
              <a:rPr lang="en-US" dirty="0" smtClean="0"/>
              <a:t>Blood vessels that carry blood away from the heart. They are three cells thick and very strong. </a:t>
            </a:r>
            <a:endParaRPr lang="en-US" dirty="0"/>
          </a:p>
        </p:txBody>
      </p:sp>
      <p:pic>
        <p:nvPicPr>
          <p:cNvPr id="8194" name="Picture 2" descr="http://media.sharecare.com/mediaItems/4/c/8/4c82b95185bb5/adam_arteryLayers_19194.jpg.jpg"/>
          <p:cNvPicPr>
            <a:picLocks noChangeAspect="1" noChangeArrowheads="1"/>
          </p:cNvPicPr>
          <p:nvPr/>
        </p:nvPicPr>
        <p:blipFill>
          <a:blip r:embed="rId2" cstate="print"/>
          <a:srcRect/>
          <a:stretch>
            <a:fillRect/>
          </a:stretch>
        </p:blipFill>
        <p:spPr bwMode="auto">
          <a:xfrm>
            <a:off x="4800600" y="1524000"/>
            <a:ext cx="3810000" cy="3810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Capillary</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From arteries, blood flows into tiny, narrow blood vessels called </a:t>
            </a:r>
            <a:r>
              <a:rPr lang="en-US" b="1" u="sng" dirty="0" smtClean="0"/>
              <a:t>capillaries</a:t>
            </a:r>
            <a:r>
              <a:rPr lang="en-US" dirty="0" smtClean="0"/>
              <a:t>. In the capillaries substances are exchanged between blood and body cells (mostly through diffusion). They are one cell thick and very delicate. </a:t>
            </a:r>
            <a:endParaRPr lang="en-US" dirty="0"/>
          </a:p>
        </p:txBody>
      </p:sp>
      <p:pic>
        <p:nvPicPr>
          <p:cNvPr id="7170" name="Picture 2" descr="http://www.vhlab.umn.edu/atlas/phystutorial/graphics/fig2.gif"/>
          <p:cNvPicPr>
            <a:picLocks noChangeAspect="1" noChangeArrowheads="1"/>
          </p:cNvPicPr>
          <p:nvPr/>
        </p:nvPicPr>
        <p:blipFill>
          <a:blip r:embed="rId2" cstate="print"/>
          <a:srcRect/>
          <a:stretch>
            <a:fillRect/>
          </a:stretch>
        </p:blipFill>
        <p:spPr bwMode="auto">
          <a:xfrm>
            <a:off x="152400" y="2590800"/>
            <a:ext cx="4648200" cy="26138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Vein</a:t>
            </a:r>
            <a:endParaRPr lang="en-US" dirty="0"/>
          </a:p>
        </p:txBody>
      </p:sp>
      <p:sp>
        <p:nvSpPr>
          <p:cNvPr id="3" name="Content Placeholder 2"/>
          <p:cNvSpPr>
            <a:spLocks noGrp="1"/>
          </p:cNvSpPr>
          <p:nvPr>
            <p:ph sz="half" idx="1"/>
          </p:nvPr>
        </p:nvSpPr>
        <p:spPr/>
        <p:txBody>
          <a:bodyPr/>
          <a:lstStyle/>
          <a:p>
            <a:r>
              <a:rPr lang="en-US" dirty="0" smtClean="0"/>
              <a:t>From capillaries, blood flows into the </a:t>
            </a:r>
            <a:r>
              <a:rPr lang="en-US" b="1" u="sng" dirty="0" smtClean="0"/>
              <a:t>veins</a:t>
            </a:r>
            <a:r>
              <a:rPr lang="en-US" dirty="0" smtClean="0"/>
              <a:t>, blood vessels that carry blood back to the heart. </a:t>
            </a:r>
          </a:p>
          <a:p>
            <a:r>
              <a:rPr lang="en-US" dirty="0" smtClean="0"/>
              <a:t>Veins are also three cells thick.</a:t>
            </a:r>
            <a:endParaRPr lang="en-US" dirty="0"/>
          </a:p>
        </p:txBody>
      </p:sp>
      <p:pic>
        <p:nvPicPr>
          <p:cNvPr id="6146" name="Picture 2" descr="http://t2.gstatic.com/images?q=tbn:ANd9GcSDFMjiV-ut48A6hIuldg0jx9b6N1izD-ADZvLin6gQ1n68pPkxt6vQT5vvtg"/>
          <p:cNvPicPr>
            <a:picLocks noChangeAspect="1" noChangeArrowheads="1"/>
          </p:cNvPicPr>
          <p:nvPr/>
        </p:nvPicPr>
        <p:blipFill>
          <a:blip r:embed="rId2" cstate="print"/>
          <a:srcRect/>
          <a:stretch>
            <a:fillRect/>
          </a:stretch>
        </p:blipFill>
        <p:spPr bwMode="auto">
          <a:xfrm>
            <a:off x="4876800" y="1524000"/>
            <a:ext cx="3262351" cy="40576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Aorta</a:t>
            </a:r>
            <a:endParaRPr lang="en-US" dirty="0"/>
          </a:p>
        </p:txBody>
      </p:sp>
      <p:sp>
        <p:nvSpPr>
          <p:cNvPr id="4" name="Content Placeholder 3"/>
          <p:cNvSpPr>
            <a:spLocks noGrp="1"/>
          </p:cNvSpPr>
          <p:nvPr>
            <p:ph sz="half" idx="2"/>
          </p:nvPr>
        </p:nvSpPr>
        <p:spPr/>
        <p:txBody>
          <a:bodyPr/>
          <a:lstStyle/>
          <a:p>
            <a:r>
              <a:rPr lang="en-US" dirty="0" smtClean="0"/>
              <a:t>The artery located at the  top of the heart that is the largest artery in the body. Blood is pumped from the left ventricle into the aorta. It distributes blood to other major arteries along the way.</a:t>
            </a:r>
            <a:endParaRPr lang="en-US" dirty="0"/>
          </a:p>
        </p:txBody>
      </p:sp>
      <p:pic>
        <p:nvPicPr>
          <p:cNvPr id="5122" name="Picture 2" descr="http://www.cdc.gov/dhdsp/data_statistics/fact_sheets/images/aortic_aneurysm.jpg"/>
          <p:cNvPicPr>
            <a:picLocks noChangeAspect="1" noChangeArrowheads="1"/>
          </p:cNvPicPr>
          <p:nvPr/>
        </p:nvPicPr>
        <p:blipFill>
          <a:blip r:embed="rId2" cstate="print"/>
          <a:srcRect/>
          <a:stretch>
            <a:fillRect/>
          </a:stretch>
        </p:blipFill>
        <p:spPr bwMode="auto">
          <a:xfrm>
            <a:off x="762000" y="1981200"/>
            <a:ext cx="2762250" cy="28479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Coronary Artery</a:t>
            </a:r>
            <a:endParaRPr lang="en-US" dirty="0"/>
          </a:p>
        </p:txBody>
      </p:sp>
      <p:sp>
        <p:nvSpPr>
          <p:cNvPr id="3" name="Content Placeholder 2"/>
          <p:cNvSpPr>
            <a:spLocks noGrp="1"/>
          </p:cNvSpPr>
          <p:nvPr>
            <p:ph sz="half" idx="1"/>
          </p:nvPr>
        </p:nvSpPr>
        <p:spPr/>
        <p:txBody>
          <a:bodyPr/>
          <a:lstStyle/>
          <a:p>
            <a:r>
              <a:rPr lang="en-US" dirty="0" smtClean="0"/>
              <a:t>Coronary arteries are the first branches off the aorta. They supply blood the heart itself.</a:t>
            </a:r>
            <a:endParaRPr lang="en-US" dirty="0"/>
          </a:p>
        </p:txBody>
      </p:sp>
      <p:pic>
        <p:nvPicPr>
          <p:cNvPr id="4098" name="Picture 2" descr="http://www.daviddarling.info/images/coronary_arteries.jpg"/>
          <p:cNvPicPr>
            <a:picLocks noChangeAspect="1" noChangeArrowheads="1"/>
          </p:cNvPicPr>
          <p:nvPr/>
        </p:nvPicPr>
        <p:blipFill>
          <a:blip r:embed="rId2" cstate="print"/>
          <a:srcRect/>
          <a:stretch>
            <a:fillRect/>
          </a:stretch>
        </p:blipFill>
        <p:spPr bwMode="auto">
          <a:xfrm>
            <a:off x="4876800" y="1905000"/>
            <a:ext cx="3181350" cy="26765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a:t>
            </a:r>
            <a:endParaRPr lang="en-US" dirty="0"/>
          </a:p>
        </p:txBody>
      </p:sp>
      <p:sp>
        <p:nvSpPr>
          <p:cNvPr id="4" name="Content Placeholder 3"/>
          <p:cNvSpPr>
            <a:spLocks noGrp="1"/>
          </p:cNvSpPr>
          <p:nvPr>
            <p:ph sz="half" idx="2"/>
          </p:nvPr>
        </p:nvSpPr>
        <p:spPr/>
        <p:txBody>
          <a:bodyPr/>
          <a:lstStyle/>
          <a:p>
            <a:r>
              <a:rPr lang="en-US" dirty="0" smtClean="0"/>
              <a:t>The alternating expansion and relaxation of the artery wall that occur with every heartbeat. </a:t>
            </a:r>
            <a:endParaRPr lang="en-US" dirty="0"/>
          </a:p>
        </p:txBody>
      </p:sp>
      <p:pic>
        <p:nvPicPr>
          <p:cNvPr id="3076" name="Picture 4" descr="http://jonellg.files.wordpress.com/2011/07/pulse.jpg"/>
          <p:cNvPicPr>
            <a:picLocks noChangeAspect="1" noChangeArrowheads="1"/>
          </p:cNvPicPr>
          <p:nvPr/>
        </p:nvPicPr>
        <p:blipFill>
          <a:blip r:embed="rId2" cstate="print"/>
          <a:srcRect/>
          <a:stretch>
            <a:fillRect/>
          </a:stretch>
        </p:blipFill>
        <p:spPr bwMode="auto">
          <a:xfrm>
            <a:off x="1905000" y="3962400"/>
            <a:ext cx="4617862" cy="2743200"/>
          </a:xfrm>
          <a:prstGeom prst="rect">
            <a:avLst/>
          </a:prstGeom>
          <a:noFill/>
        </p:spPr>
      </p:pic>
      <p:pic>
        <p:nvPicPr>
          <p:cNvPr id="3080" name="Picture 8" descr="http://www.photoshopgurus.com/forum/attachments/photoshop-newbies/600d1284656427t-realistic-beating-heart-animation-heart.gif"/>
          <p:cNvPicPr>
            <a:picLocks noChangeAspect="1" noChangeArrowheads="1" noCrop="1"/>
          </p:cNvPicPr>
          <p:nvPr/>
        </p:nvPicPr>
        <p:blipFill>
          <a:blip r:embed="rId3" cstate="print"/>
          <a:srcRect/>
          <a:stretch>
            <a:fillRect/>
          </a:stretch>
        </p:blipFill>
        <p:spPr bwMode="auto">
          <a:xfrm>
            <a:off x="838200" y="1371600"/>
            <a:ext cx="2971800" cy="22288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a:t>
            </a:r>
            <a:endParaRPr lang="en-US" dirty="0"/>
          </a:p>
        </p:txBody>
      </p:sp>
      <p:sp>
        <p:nvSpPr>
          <p:cNvPr id="3" name="Content Placeholder 2"/>
          <p:cNvSpPr>
            <a:spLocks noGrp="1"/>
          </p:cNvSpPr>
          <p:nvPr>
            <p:ph sz="half" idx="1"/>
          </p:nvPr>
        </p:nvSpPr>
        <p:spPr/>
        <p:txBody>
          <a:bodyPr/>
          <a:lstStyle/>
          <a:p>
            <a:r>
              <a:rPr lang="en-US" dirty="0" smtClean="0"/>
              <a:t>The process by which molecules move from an area of higher concentration to an area of lower concentration.</a:t>
            </a:r>
            <a:endParaRPr lang="en-US" dirty="0"/>
          </a:p>
        </p:txBody>
      </p:sp>
      <p:pic>
        <p:nvPicPr>
          <p:cNvPr id="2050" name="Picture 2" descr="http://brainchemist.files.wordpress.com/2011/01/diffusion.gif"/>
          <p:cNvPicPr>
            <a:picLocks noChangeAspect="1" noChangeArrowheads="1" noCrop="1"/>
          </p:cNvPicPr>
          <p:nvPr/>
        </p:nvPicPr>
        <p:blipFill>
          <a:blip r:embed="rId2" cstate="print"/>
          <a:srcRect/>
          <a:stretch>
            <a:fillRect/>
          </a:stretch>
        </p:blipFill>
        <p:spPr bwMode="auto">
          <a:xfrm>
            <a:off x="3962400" y="2667000"/>
            <a:ext cx="4724400" cy="35433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Pressure </a:t>
            </a:r>
            <a:endParaRPr lang="en-US" dirty="0"/>
          </a:p>
        </p:txBody>
      </p:sp>
      <p:sp>
        <p:nvSpPr>
          <p:cNvPr id="4" name="Content Placeholder 3"/>
          <p:cNvSpPr>
            <a:spLocks noGrp="1"/>
          </p:cNvSpPr>
          <p:nvPr>
            <p:ph sz="half" idx="2"/>
          </p:nvPr>
        </p:nvSpPr>
        <p:spPr/>
        <p:txBody>
          <a:bodyPr/>
          <a:lstStyle/>
          <a:p>
            <a:r>
              <a:rPr lang="en-US" dirty="0" smtClean="0"/>
              <a:t>The force that blood exerts against the walls of the blood vessels.</a:t>
            </a:r>
            <a:endParaRPr lang="en-US" dirty="0"/>
          </a:p>
        </p:txBody>
      </p:sp>
      <p:pic>
        <p:nvPicPr>
          <p:cNvPr id="1026" name="Picture 2" descr="http://leadlifeinfo.com/wp-content/uploads/2011/03/High-Blood-Pressure-2.jpeg"/>
          <p:cNvPicPr>
            <a:picLocks noChangeAspect="1" noChangeArrowheads="1"/>
          </p:cNvPicPr>
          <p:nvPr/>
        </p:nvPicPr>
        <p:blipFill>
          <a:blip r:embed="rId2" cstate="print"/>
          <a:srcRect/>
          <a:stretch>
            <a:fillRect/>
          </a:stretch>
        </p:blipFill>
        <p:spPr bwMode="auto">
          <a:xfrm>
            <a:off x="5486400" y="3505200"/>
            <a:ext cx="2333625" cy="2238376"/>
          </a:xfrm>
          <a:prstGeom prst="rect">
            <a:avLst/>
          </a:prstGeom>
          <a:noFill/>
        </p:spPr>
      </p:pic>
      <p:pic>
        <p:nvPicPr>
          <p:cNvPr id="1028" name="Picture 4" descr="http://mopprod-e.uhc.com/mopp/static/MOP/ADAM/Graphics/Images/en/9124.jpg"/>
          <p:cNvPicPr>
            <a:picLocks noChangeAspect="1" noChangeArrowheads="1"/>
          </p:cNvPicPr>
          <p:nvPr/>
        </p:nvPicPr>
        <p:blipFill>
          <a:blip r:embed="rId3" cstate="print"/>
          <a:srcRect t="20000" b="12500"/>
          <a:stretch>
            <a:fillRect/>
          </a:stretch>
        </p:blipFill>
        <p:spPr bwMode="auto">
          <a:xfrm>
            <a:off x="228600" y="2362200"/>
            <a:ext cx="4515556" cy="2438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functions of the cardiovascular system?</a:t>
            </a:r>
            <a:endParaRPr lang="en-US" dirty="0"/>
          </a:p>
        </p:txBody>
      </p:sp>
      <p:sp>
        <p:nvSpPr>
          <p:cNvPr id="3" name="Content Placeholder 2"/>
          <p:cNvSpPr>
            <a:spLocks noGrp="1"/>
          </p:cNvSpPr>
          <p:nvPr>
            <p:ph idx="1"/>
          </p:nvPr>
        </p:nvSpPr>
        <p:spPr>
          <a:xfrm>
            <a:off x="457200" y="1600200"/>
            <a:ext cx="4953000" cy="4525963"/>
          </a:xfrm>
        </p:spPr>
        <p:txBody>
          <a:bodyPr/>
          <a:lstStyle/>
          <a:p>
            <a:r>
              <a:rPr lang="en-US" dirty="0" smtClean="0"/>
              <a:t>Carries needed substances to cells</a:t>
            </a:r>
          </a:p>
          <a:p>
            <a:r>
              <a:rPr lang="en-US" dirty="0" smtClean="0"/>
              <a:t>Carries off waste products</a:t>
            </a:r>
          </a:p>
          <a:p>
            <a:r>
              <a:rPr lang="en-US" dirty="0" smtClean="0"/>
              <a:t>Contain cells that fight off diseases</a:t>
            </a:r>
          </a:p>
          <a:p>
            <a:pPr>
              <a:buNone/>
            </a:pPr>
            <a:endParaRPr lang="en-US" dirty="0"/>
          </a:p>
        </p:txBody>
      </p:sp>
      <p:pic>
        <p:nvPicPr>
          <p:cNvPr id="18436" name="Picture 4" descr="Circulatory System Diagram"/>
          <p:cNvPicPr>
            <a:picLocks noChangeAspect="1" noChangeArrowheads="1"/>
          </p:cNvPicPr>
          <p:nvPr/>
        </p:nvPicPr>
        <p:blipFill>
          <a:blip r:embed="rId2" cstate="print"/>
          <a:srcRect/>
          <a:stretch>
            <a:fillRect/>
          </a:stretch>
        </p:blipFill>
        <p:spPr bwMode="auto">
          <a:xfrm>
            <a:off x="5448300" y="1371600"/>
            <a:ext cx="3695700" cy="522522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function and structure of the heart?</a:t>
            </a:r>
            <a:endParaRPr lang="en-US" dirty="0"/>
          </a:p>
        </p:txBody>
      </p:sp>
      <p:sp>
        <p:nvSpPr>
          <p:cNvPr id="3" name="Content Placeholder 2"/>
          <p:cNvSpPr>
            <a:spLocks noGrp="1"/>
          </p:cNvSpPr>
          <p:nvPr>
            <p:ph idx="1"/>
          </p:nvPr>
        </p:nvSpPr>
        <p:spPr>
          <a:xfrm>
            <a:off x="457200" y="1600200"/>
            <a:ext cx="3657600" cy="4525963"/>
          </a:xfrm>
        </p:spPr>
        <p:txBody>
          <a:bodyPr>
            <a:normAutofit fontScale="77500" lnSpcReduction="20000"/>
          </a:bodyPr>
          <a:lstStyle/>
          <a:p>
            <a:r>
              <a:rPr lang="en-US" dirty="0" smtClean="0"/>
              <a:t>The heart pushes blood through the blood vessels of the cardiovascular system.</a:t>
            </a:r>
          </a:p>
          <a:p>
            <a:r>
              <a:rPr lang="en-US" dirty="0" smtClean="0"/>
              <a:t>The right side of the heart is completely separated from the left side of the heart by a wall of tissue called the septum. Each side has two compartments, an upper and a lower chamber. </a:t>
            </a:r>
            <a:endParaRPr lang="en-US" dirty="0"/>
          </a:p>
        </p:txBody>
      </p:sp>
      <p:pic>
        <p:nvPicPr>
          <p:cNvPr id="17410" name="Picture 2" descr="http://4.bp.blogspot.com/-ux-50MEIh5k/Tt-8VCqt36I/AAAAAAAAAD4/bvuQJBaPLzA/s1600/h.gif"/>
          <p:cNvPicPr>
            <a:picLocks noChangeAspect="1" noChangeArrowheads="1"/>
          </p:cNvPicPr>
          <p:nvPr/>
        </p:nvPicPr>
        <p:blipFill>
          <a:blip r:embed="rId2" cstate="print"/>
          <a:srcRect/>
          <a:stretch>
            <a:fillRect/>
          </a:stretch>
        </p:blipFill>
        <p:spPr bwMode="auto">
          <a:xfrm>
            <a:off x="4267200" y="1905000"/>
            <a:ext cx="4552950" cy="36004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path does blood take through he cardiovascular system?</a:t>
            </a:r>
            <a:endParaRPr lang="en-US" dirty="0"/>
          </a:p>
        </p:txBody>
      </p:sp>
      <p:sp>
        <p:nvSpPr>
          <p:cNvPr id="3" name="Content Placeholder 2"/>
          <p:cNvSpPr>
            <a:spLocks noGrp="1"/>
          </p:cNvSpPr>
          <p:nvPr>
            <p:ph idx="1"/>
          </p:nvPr>
        </p:nvSpPr>
        <p:spPr>
          <a:xfrm>
            <a:off x="457200" y="1600200"/>
            <a:ext cx="4724400" cy="4525963"/>
          </a:xfrm>
        </p:spPr>
        <p:txBody>
          <a:bodyPr>
            <a:normAutofit lnSpcReduction="10000"/>
          </a:bodyPr>
          <a:lstStyle/>
          <a:p>
            <a:r>
              <a:rPr lang="en-US" dirty="0" smtClean="0"/>
              <a:t>Two loops”</a:t>
            </a:r>
          </a:p>
          <a:p>
            <a:pPr lvl="1"/>
            <a:r>
              <a:rPr lang="en-US" dirty="0" smtClean="0"/>
              <a:t>Loop One: In the first loop, blood travels from the heart to the lungs and then back to the heart. </a:t>
            </a:r>
          </a:p>
          <a:p>
            <a:pPr lvl="1"/>
            <a:r>
              <a:rPr lang="en-US" dirty="0" smtClean="0"/>
              <a:t>Loop Two: In this loop, blood is pumped from the heart throughout the body and then returns again to the heart. </a:t>
            </a:r>
            <a:endParaRPr lang="en-US" dirty="0"/>
          </a:p>
        </p:txBody>
      </p:sp>
      <p:pic>
        <p:nvPicPr>
          <p:cNvPr id="16386" name="Picture 2" descr="http://images.tutorvista.com/content/feed/u72/body4.JPG"/>
          <p:cNvPicPr>
            <a:picLocks noChangeAspect="1" noChangeArrowheads="1"/>
          </p:cNvPicPr>
          <p:nvPr/>
        </p:nvPicPr>
        <p:blipFill>
          <a:blip r:embed="rId2" cstate="print"/>
          <a:srcRect l="51014" t="5405" r="2609" b="18919"/>
          <a:stretch>
            <a:fillRect/>
          </a:stretch>
        </p:blipFill>
        <p:spPr bwMode="auto">
          <a:xfrm>
            <a:off x="5181600" y="1828800"/>
            <a:ext cx="3581400" cy="3760470"/>
          </a:xfrm>
          <a:prstGeom prst="rect">
            <a:avLst/>
          </a:prstGeom>
          <a:noFill/>
        </p:spPr>
      </p:pic>
      <p:sp>
        <p:nvSpPr>
          <p:cNvPr id="5" name="Rectangle 4"/>
          <p:cNvSpPr/>
          <p:nvPr/>
        </p:nvSpPr>
        <p:spPr>
          <a:xfrm>
            <a:off x="152400" y="5791200"/>
            <a:ext cx="4572000" cy="923330"/>
          </a:xfrm>
          <a:prstGeom prst="rect">
            <a:avLst/>
          </a:prstGeom>
        </p:spPr>
        <p:txBody>
          <a:bodyPr>
            <a:spAutoFit/>
          </a:bodyPr>
          <a:lstStyle/>
          <a:p>
            <a:r>
              <a:rPr lang="en-US" dirty="0" smtClean="0">
                <a:hlinkClick r:id="rId3"/>
              </a:rPr>
              <a:t>http://www.vascularconcepts.net/content/pages.php?pg=patients_cardio_system&amp;page=the_blood</a:t>
            </a:r>
            <a:r>
              <a:rPr lang="en-US" dirty="0" smtClean="0"/>
              <a:t> (diagram of blood flow simulation)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functions and structures of arteries, capillaries and veins?</a:t>
            </a:r>
            <a:endParaRPr lang="en-US" dirty="0"/>
          </a:p>
        </p:txBody>
      </p:sp>
      <p:sp>
        <p:nvSpPr>
          <p:cNvPr id="3" name="Content Placeholder 2"/>
          <p:cNvSpPr>
            <a:spLocks noGrp="1"/>
          </p:cNvSpPr>
          <p:nvPr>
            <p:ph idx="1"/>
          </p:nvPr>
        </p:nvSpPr>
        <p:spPr>
          <a:xfrm>
            <a:off x="457200" y="1600200"/>
            <a:ext cx="4343400" cy="4525963"/>
          </a:xfrm>
        </p:spPr>
        <p:txBody>
          <a:bodyPr>
            <a:normAutofit fontScale="77500" lnSpcReduction="20000"/>
          </a:bodyPr>
          <a:lstStyle/>
          <a:p>
            <a:r>
              <a:rPr lang="en-US" b="1" u="sng" dirty="0" smtClean="0"/>
              <a:t>Artery:</a:t>
            </a:r>
            <a:r>
              <a:rPr lang="en-US" dirty="0" smtClean="0"/>
              <a:t> walls are very thick, they consist of three layers of cells. When blood leaves the heart it travels through arteries. </a:t>
            </a:r>
          </a:p>
          <a:p>
            <a:r>
              <a:rPr lang="en-US" b="1" u="sng" dirty="0" smtClean="0"/>
              <a:t>Capillaries:</a:t>
            </a:r>
            <a:r>
              <a:rPr lang="en-US" dirty="0" smtClean="0"/>
              <a:t> are the only one cell thick. They are the blood vessels where diffusion of needed materials occurs.</a:t>
            </a:r>
          </a:p>
          <a:p>
            <a:r>
              <a:rPr lang="en-US" b="1" u="sng" dirty="0" smtClean="0"/>
              <a:t>Veins:</a:t>
            </a:r>
            <a:r>
              <a:rPr lang="en-US" dirty="0" smtClean="0"/>
              <a:t> walls are also three cells thick. They return blood to the heart. </a:t>
            </a:r>
          </a:p>
        </p:txBody>
      </p:sp>
      <p:pic>
        <p:nvPicPr>
          <p:cNvPr id="15362" name="Picture 2" descr="http://www.vascularconcepts.net/img/patients/artery.jpg"/>
          <p:cNvPicPr>
            <a:picLocks noChangeAspect="1" noChangeArrowheads="1"/>
          </p:cNvPicPr>
          <p:nvPr/>
        </p:nvPicPr>
        <p:blipFill>
          <a:blip r:embed="rId2" cstate="print"/>
          <a:srcRect/>
          <a:stretch>
            <a:fillRect/>
          </a:stretch>
        </p:blipFill>
        <p:spPr bwMode="auto">
          <a:xfrm>
            <a:off x="5029200" y="2209800"/>
            <a:ext cx="3962400" cy="31256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 System</a:t>
            </a:r>
            <a:endParaRPr lang="en-US" dirty="0"/>
          </a:p>
        </p:txBody>
      </p:sp>
      <p:sp>
        <p:nvSpPr>
          <p:cNvPr id="3" name="Content Placeholder 2"/>
          <p:cNvSpPr>
            <a:spLocks noGrp="1"/>
          </p:cNvSpPr>
          <p:nvPr>
            <p:ph sz="half" idx="1"/>
          </p:nvPr>
        </p:nvSpPr>
        <p:spPr/>
        <p:txBody>
          <a:bodyPr/>
          <a:lstStyle/>
          <a:p>
            <a:r>
              <a:rPr lang="en-US" dirty="0" smtClean="0"/>
              <a:t>A system that carries needed substances like oxygen and nutrients to the cells, and carries waste, like carbon dioxide and other materials away from the cells.</a:t>
            </a:r>
          </a:p>
          <a:p>
            <a:r>
              <a:rPr lang="en-US" dirty="0" smtClean="0"/>
              <a:t>Blood also contains cells that fight disease.</a:t>
            </a:r>
            <a:endParaRPr lang="en-US" dirty="0"/>
          </a:p>
        </p:txBody>
      </p:sp>
      <p:pic>
        <p:nvPicPr>
          <p:cNvPr id="14338" name="Picture 2" descr="http://images.tutorvista.com/content/feed/u72/body4.JPG"/>
          <p:cNvPicPr>
            <a:picLocks noChangeAspect="1" noChangeArrowheads="1"/>
          </p:cNvPicPr>
          <p:nvPr/>
        </p:nvPicPr>
        <p:blipFill>
          <a:blip r:embed="rId2" cstate="print"/>
          <a:srcRect r="51739"/>
          <a:stretch>
            <a:fillRect/>
          </a:stretch>
        </p:blipFill>
        <p:spPr bwMode="auto">
          <a:xfrm>
            <a:off x="4876800" y="1676400"/>
            <a:ext cx="3657600" cy="4876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a:t>
            </a:r>
            <a:endParaRPr lang="en-US" dirty="0"/>
          </a:p>
        </p:txBody>
      </p:sp>
      <p:sp>
        <p:nvSpPr>
          <p:cNvPr id="4" name="Content Placeholder 3"/>
          <p:cNvSpPr>
            <a:spLocks noGrp="1"/>
          </p:cNvSpPr>
          <p:nvPr>
            <p:ph sz="half" idx="2"/>
          </p:nvPr>
        </p:nvSpPr>
        <p:spPr/>
        <p:txBody>
          <a:bodyPr/>
          <a:lstStyle/>
          <a:p>
            <a:r>
              <a:rPr lang="en-US" dirty="0" smtClean="0"/>
              <a:t>A hollow muscular organ that pumps blood throughout the body. Each time it beats, it pushes blood through the blood </a:t>
            </a:r>
            <a:r>
              <a:rPr lang="en-US" dirty="0"/>
              <a:t>v</a:t>
            </a:r>
            <a:r>
              <a:rPr lang="en-US" dirty="0" smtClean="0"/>
              <a:t>essels of the cardiovascular system.</a:t>
            </a:r>
            <a:endParaRPr lang="en-US" dirty="0"/>
          </a:p>
        </p:txBody>
      </p:sp>
      <p:pic>
        <p:nvPicPr>
          <p:cNvPr id="13314" name="Picture 2" descr="http://4.bp.blogspot.com/-ux-50MEIh5k/Tt-8VCqt36I/AAAAAAAAAD4/bvuQJBaPLzA/s1600/h.gif"/>
          <p:cNvPicPr>
            <a:picLocks noChangeAspect="1" noChangeArrowheads="1"/>
          </p:cNvPicPr>
          <p:nvPr/>
        </p:nvPicPr>
        <p:blipFill>
          <a:blip r:embed="rId2" cstate="print"/>
          <a:srcRect/>
          <a:stretch>
            <a:fillRect/>
          </a:stretch>
        </p:blipFill>
        <p:spPr bwMode="auto">
          <a:xfrm>
            <a:off x="152400" y="2057400"/>
            <a:ext cx="4552950" cy="36004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Atrium</a:t>
            </a:r>
            <a:endParaRPr lang="en-US" dirty="0"/>
          </a:p>
        </p:txBody>
      </p:sp>
      <p:sp>
        <p:nvSpPr>
          <p:cNvPr id="3" name="Content Placeholder 2"/>
          <p:cNvSpPr>
            <a:spLocks noGrp="1"/>
          </p:cNvSpPr>
          <p:nvPr>
            <p:ph sz="half" idx="1"/>
          </p:nvPr>
        </p:nvSpPr>
        <p:spPr/>
        <p:txBody>
          <a:bodyPr/>
          <a:lstStyle/>
          <a:p>
            <a:r>
              <a:rPr lang="en-US" dirty="0" smtClean="0"/>
              <a:t>The atrium receives blood that comes into the heart.</a:t>
            </a:r>
          </a:p>
          <a:p>
            <a:pPr lvl="1"/>
            <a:r>
              <a:rPr lang="en-US" b="1" u="sng" dirty="0" smtClean="0"/>
              <a:t>Right Atrium:</a:t>
            </a:r>
            <a:r>
              <a:rPr lang="en-US" dirty="0" smtClean="0"/>
              <a:t> receives oxygen poor blood</a:t>
            </a:r>
          </a:p>
          <a:p>
            <a:pPr lvl="1"/>
            <a:r>
              <a:rPr lang="en-US" b="1" u="sng" dirty="0" smtClean="0"/>
              <a:t>Left Atrium: </a:t>
            </a:r>
            <a:r>
              <a:rPr lang="en-US" dirty="0" smtClean="0"/>
              <a:t>receives oxygen rich blood</a:t>
            </a:r>
            <a:endParaRPr lang="en-US" b="1" u="sng" dirty="0"/>
          </a:p>
        </p:txBody>
      </p:sp>
      <p:pic>
        <p:nvPicPr>
          <p:cNvPr id="12290" name="Picture 2" descr="http://www.heart-valve-surgery.com/Images/Human-Heart-Diagram-Picture.gif"/>
          <p:cNvPicPr>
            <a:picLocks noChangeAspect="1" noChangeArrowheads="1"/>
          </p:cNvPicPr>
          <p:nvPr/>
        </p:nvPicPr>
        <p:blipFill>
          <a:blip r:embed="rId2" cstate="print"/>
          <a:srcRect/>
          <a:stretch>
            <a:fillRect/>
          </a:stretch>
        </p:blipFill>
        <p:spPr bwMode="auto">
          <a:xfrm>
            <a:off x="4495800" y="1600200"/>
            <a:ext cx="4343400" cy="333821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Pacemaker</a:t>
            </a:r>
            <a:endParaRPr lang="en-US" dirty="0"/>
          </a:p>
        </p:txBody>
      </p:sp>
      <p:sp>
        <p:nvSpPr>
          <p:cNvPr id="4" name="Content Placeholder 3"/>
          <p:cNvSpPr>
            <a:spLocks noGrp="1"/>
          </p:cNvSpPr>
          <p:nvPr>
            <p:ph sz="half" idx="2"/>
          </p:nvPr>
        </p:nvSpPr>
        <p:spPr/>
        <p:txBody>
          <a:bodyPr/>
          <a:lstStyle/>
          <a:p>
            <a:r>
              <a:rPr lang="en-US" dirty="0" smtClean="0"/>
              <a:t>Located in the right atrium, the pacemaker is a group of heart cells which sends out signals that make the heart muscles contract.</a:t>
            </a:r>
            <a:endParaRPr lang="en-US" dirty="0"/>
          </a:p>
        </p:txBody>
      </p:sp>
      <p:pic>
        <p:nvPicPr>
          <p:cNvPr id="11266" name="Picture 2" descr="http://images.publicradio.org/content/2006/04/25/20060425_pacemaker_2.jpg"/>
          <p:cNvPicPr>
            <a:picLocks noChangeAspect="1" noChangeArrowheads="1"/>
          </p:cNvPicPr>
          <p:nvPr/>
        </p:nvPicPr>
        <p:blipFill>
          <a:blip r:embed="rId2" cstate="print"/>
          <a:srcRect/>
          <a:stretch>
            <a:fillRect/>
          </a:stretch>
        </p:blipFill>
        <p:spPr bwMode="auto">
          <a:xfrm>
            <a:off x="457200" y="1600200"/>
            <a:ext cx="3873500" cy="29051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656</Words>
  <Application>Microsoft Office PowerPoint</Application>
  <PresentationFormat>On-screen Show (4:3)</PresentationFormat>
  <Paragraphs>51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Chapter 16: Circulation   Section 1: The Body’s Transport Systems</vt:lpstr>
      <vt:lpstr>What are the functions of the cardiovascular system?</vt:lpstr>
      <vt:lpstr>What is the function and structure of the heart?</vt:lpstr>
      <vt:lpstr>What path does blood take through he cardiovascular system?</vt:lpstr>
      <vt:lpstr>What are the functions and structures of arteries, capillaries and veins?</vt:lpstr>
      <vt:lpstr>Cardiovascular System</vt:lpstr>
      <vt:lpstr>Heart</vt:lpstr>
      <vt:lpstr>Atrium</vt:lpstr>
      <vt:lpstr>Pacemaker</vt:lpstr>
      <vt:lpstr>Ventricle</vt:lpstr>
      <vt:lpstr>Valve</vt:lpstr>
      <vt:lpstr>Artery</vt:lpstr>
      <vt:lpstr>Capillary</vt:lpstr>
      <vt:lpstr>Vein</vt:lpstr>
      <vt:lpstr>Aorta</vt:lpstr>
      <vt:lpstr>Coronary Artery</vt:lpstr>
      <vt:lpstr>Pulse </vt:lpstr>
      <vt:lpstr>Diffusion</vt:lpstr>
      <vt:lpstr>Blood Pressure </vt:lpstr>
    </vt:vector>
  </TitlesOfParts>
  <Company>QRMHS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 Circulation   Section 1: The Body’s Transport Systems</dc:title>
  <dc:creator>KMchampoux</dc:creator>
  <cp:lastModifiedBy>Jacqueline</cp:lastModifiedBy>
  <cp:revision>9</cp:revision>
  <dcterms:created xsi:type="dcterms:W3CDTF">2012-02-08T13:52:59Z</dcterms:created>
  <dcterms:modified xsi:type="dcterms:W3CDTF">2013-05-06T20:49:25Z</dcterms:modified>
</cp:coreProperties>
</file>