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4"/>
  </p:notesMasterIdLst>
  <p:sldIdLst>
    <p:sldId id="286" r:id="rId2"/>
    <p:sldId id="291" r:id="rId3"/>
    <p:sldId id="295" r:id="rId4"/>
    <p:sldId id="296" r:id="rId5"/>
    <p:sldId id="297" r:id="rId6"/>
    <p:sldId id="280" r:id="rId7"/>
    <p:sldId id="285" r:id="rId8"/>
    <p:sldId id="288" r:id="rId9"/>
    <p:sldId id="301" r:id="rId10"/>
    <p:sldId id="298" r:id="rId11"/>
    <p:sldId id="299" r:id="rId12"/>
    <p:sldId id="300" r:id="rId13"/>
    <p:sldId id="281" r:id="rId14"/>
    <p:sldId id="282" r:id="rId15"/>
    <p:sldId id="283" r:id="rId16"/>
    <p:sldId id="260" r:id="rId17"/>
    <p:sldId id="287" r:id="rId18"/>
    <p:sldId id="266" r:id="rId19"/>
    <p:sldId id="289" r:id="rId20"/>
    <p:sldId id="267" r:id="rId21"/>
    <p:sldId id="268" r:id="rId22"/>
    <p:sldId id="275" r:id="rId23"/>
    <p:sldId id="276" r:id="rId24"/>
    <p:sldId id="277" r:id="rId25"/>
    <p:sldId id="284" r:id="rId26"/>
    <p:sldId id="261" r:id="rId27"/>
    <p:sldId id="302" r:id="rId28"/>
    <p:sldId id="303" r:id="rId29"/>
    <p:sldId id="304" r:id="rId30"/>
    <p:sldId id="305" r:id="rId31"/>
    <p:sldId id="306" r:id="rId32"/>
    <p:sldId id="307" r:id="rId33"/>
    <p:sldId id="308" r:id="rId34"/>
    <p:sldId id="309" r:id="rId35"/>
    <p:sldId id="310" r:id="rId36"/>
    <p:sldId id="311" r:id="rId37"/>
    <p:sldId id="312" r:id="rId38"/>
    <p:sldId id="313" r:id="rId39"/>
    <p:sldId id="314" r:id="rId40"/>
    <p:sldId id="315" r:id="rId41"/>
    <p:sldId id="316" r:id="rId42"/>
    <p:sldId id="317" r:id="rId43"/>
    <p:sldId id="318" r:id="rId44"/>
    <p:sldId id="319" r:id="rId45"/>
    <p:sldId id="320" r:id="rId46"/>
    <p:sldId id="321" r:id="rId47"/>
    <p:sldId id="322" r:id="rId48"/>
    <p:sldId id="323" r:id="rId49"/>
    <p:sldId id="324" r:id="rId50"/>
    <p:sldId id="325" r:id="rId51"/>
    <p:sldId id="326" r:id="rId52"/>
    <p:sldId id="327" r:id="rId53"/>
    <p:sldId id="328" r:id="rId54"/>
    <p:sldId id="329" r:id="rId55"/>
    <p:sldId id="330" r:id="rId56"/>
    <p:sldId id="331" r:id="rId57"/>
    <p:sldId id="332" r:id="rId58"/>
    <p:sldId id="333" r:id="rId59"/>
    <p:sldId id="334" r:id="rId60"/>
    <p:sldId id="335" r:id="rId61"/>
    <p:sldId id="336" r:id="rId62"/>
    <p:sldId id="337" r:id="rId6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4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85" d="100"/>
          <a:sy n="85" d="100"/>
        </p:scale>
        <p:origin x="90" y="3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A3AFD07-DAC8-4605-8B93-AFD8CEDA9183}" type="slidenum">
              <a:rPr lang="en-US"/>
              <a:pPr/>
              <a:t>‹#›</a:t>
            </a:fld>
            <a:endParaRPr lang="en-US"/>
          </a:p>
        </p:txBody>
      </p:sp>
    </p:spTree>
    <p:extLst>
      <p:ext uri="{BB962C8B-B14F-4D97-AF65-F5344CB8AC3E}">
        <p14:creationId xmlns:p14="http://schemas.microsoft.com/office/powerpoint/2010/main" val="7062469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a:ea typeface="+mn-ea"/>
        <a:cs typeface="+mn-cs"/>
      </a:defRPr>
    </a:lvl1pPr>
    <a:lvl2pPr marL="457200" algn="l" rtl="0" eaLnBrk="0" fontAlgn="base" hangingPunct="0">
      <a:spcBef>
        <a:spcPct val="30000"/>
      </a:spcBef>
      <a:spcAft>
        <a:spcPct val="0"/>
      </a:spcAft>
      <a:defRPr sz="1200" kern="1200">
        <a:solidFill>
          <a:schemeClr val="tx1"/>
        </a:solidFill>
        <a:latin typeface="Times"/>
        <a:ea typeface="+mn-ea"/>
        <a:cs typeface="+mn-cs"/>
      </a:defRPr>
    </a:lvl2pPr>
    <a:lvl3pPr marL="914400" algn="l" rtl="0" eaLnBrk="0" fontAlgn="base" hangingPunct="0">
      <a:spcBef>
        <a:spcPct val="30000"/>
      </a:spcBef>
      <a:spcAft>
        <a:spcPct val="0"/>
      </a:spcAft>
      <a:defRPr sz="1200" kern="1200">
        <a:solidFill>
          <a:schemeClr val="tx1"/>
        </a:solidFill>
        <a:latin typeface="Times"/>
        <a:ea typeface="+mn-ea"/>
        <a:cs typeface="+mn-cs"/>
      </a:defRPr>
    </a:lvl3pPr>
    <a:lvl4pPr marL="1371600" algn="l" rtl="0" eaLnBrk="0" fontAlgn="base" hangingPunct="0">
      <a:spcBef>
        <a:spcPct val="30000"/>
      </a:spcBef>
      <a:spcAft>
        <a:spcPct val="0"/>
      </a:spcAft>
      <a:defRPr sz="1200" kern="1200">
        <a:solidFill>
          <a:schemeClr val="tx1"/>
        </a:solidFill>
        <a:latin typeface="Times"/>
        <a:ea typeface="+mn-ea"/>
        <a:cs typeface="+mn-cs"/>
      </a:defRPr>
    </a:lvl4pPr>
    <a:lvl5pPr marL="1828800" algn="l" rtl="0" eaLnBrk="0" fontAlgn="base" hangingPunct="0">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F27A86-1597-B342-A5F0-9AE8DE1E9E09}" type="slidenum">
              <a:rPr lang="en-US" smtClean="0"/>
              <a:pPr/>
              <a:t>4</a:t>
            </a:fld>
            <a:endParaRPr lang="en-US" dirty="0"/>
          </a:p>
        </p:txBody>
      </p:sp>
    </p:spTree>
    <p:extLst>
      <p:ext uri="{BB962C8B-B14F-4D97-AF65-F5344CB8AC3E}">
        <p14:creationId xmlns:p14="http://schemas.microsoft.com/office/powerpoint/2010/main" val="267329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Make</a:t>
            </a:r>
            <a:r>
              <a:rPr lang="en-US" baseline="0" dirty="0" smtClean="0"/>
              <a:t> sure students understand that sometimes natural selection, particularly stabilizing selection, maintains status quo rather than causing major trait changes in a population. </a:t>
            </a:r>
            <a:endParaRPr lang="en-US" dirty="0"/>
          </a:p>
        </p:txBody>
      </p:sp>
      <p:sp>
        <p:nvSpPr>
          <p:cNvPr id="4" name="Slide Number Placeholder 3"/>
          <p:cNvSpPr>
            <a:spLocks noGrp="1"/>
          </p:cNvSpPr>
          <p:nvPr>
            <p:ph type="sldNum" sz="quarter" idx="10"/>
          </p:nvPr>
        </p:nvSpPr>
        <p:spPr/>
        <p:txBody>
          <a:bodyPr/>
          <a:lstStyle/>
          <a:p>
            <a:fld id="{0CF27A86-1597-B342-A5F0-9AE8DE1E9E09}" type="slidenum">
              <a:rPr lang="en-US" smtClean="0"/>
              <a:pPr/>
              <a:t>29</a:t>
            </a:fld>
            <a:endParaRPr lang="en-US" dirty="0"/>
          </a:p>
        </p:txBody>
      </p:sp>
    </p:spTree>
    <p:extLst>
      <p:ext uri="{BB962C8B-B14F-4D97-AF65-F5344CB8AC3E}">
        <p14:creationId xmlns:p14="http://schemas.microsoft.com/office/powerpoint/2010/main" val="2524455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Make</a:t>
            </a:r>
            <a:r>
              <a:rPr lang="en-US" baseline="0" dirty="0" smtClean="0"/>
              <a:t> sure students understand that sometimes natural selection, particularly stabilizing selection, maintains status quo rather than causing major trait changes in a population. </a:t>
            </a:r>
            <a:endParaRPr lang="en-US" dirty="0"/>
          </a:p>
        </p:txBody>
      </p:sp>
      <p:sp>
        <p:nvSpPr>
          <p:cNvPr id="4" name="Slide Number Placeholder 3"/>
          <p:cNvSpPr>
            <a:spLocks noGrp="1"/>
          </p:cNvSpPr>
          <p:nvPr>
            <p:ph type="sldNum" sz="quarter" idx="10"/>
          </p:nvPr>
        </p:nvSpPr>
        <p:spPr/>
        <p:txBody>
          <a:bodyPr/>
          <a:lstStyle/>
          <a:p>
            <a:fld id="{0CF27A86-1597-B342-A5F0-9AE8DE1E9E09}" type="slidenum">
              <a:rPr lang="en-US" smtClean="0"/>
              <a:pPr/>
              <a:t>30</a:t>
            </a:fld>
            <a:endParaRPr lang="en-US" dirty="0"/>
          </a:p>
        </p:txBody>
      </p:sp>
    </p:spTree>
    <p:extLst>
      <p:ext uri="{BB962C8B-B14F-4D97-AF65-F5344CB8AC3E}">
        <p14:creationId xmlns:p14="http://schemas.microsoft.com/office/powerpoint/2010/main" val="3578803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will start with natural</a:t>
            </a:r>
            <a:r>
              <a:rPr lang="en-US" baseline="0" dirty="0" smtClean="0"/>
              <a:t> selection. Students should already be familiar with natural selection so this one should help them understand how the model works without having to understand new concepts.</a:t>
            </a:r>
          </a:p>
          <a:p>
            <a:r>
              <a:rPr lang="en-US" baseline="0" dirty="0" smtClean="0"/>
              <a:t>Each group should set up the Original Population as they see it here.</a:t>
            </a:r>
          </a:p>
          <a:p>
            <a:r>
              <a:rPr lang="en-US" baseline="0" dirty="0" smtClean="0"/>
              <a:t>Have them read the scenario and predict and set up what the population would look like after the chemical spill using their dots.</a:t>
            </a:r>
            <a:endParaRPr lang="en-US" dirty="0"/>
          </a:p>
        </p:txBody>
      </p:sp>
      <p:sp>
        <p:nvSpPr>
          <p:cNvPr id="4" name="Slide Number Placeholder 3"/>
          <p:cNvSpPr>
            <a:spLocks noGrp="1"/>
          </p:cNvSpPr>
          <p:nvPr>
            <p:ph type="sldNum" sz="quarter" idx="10"/>
          </p:nvPr>
        </p:nvSpPr>
        <p:spPr/>
        <p:txBody>
          <a:bodyPr/>
          <a:lstStyle/>
          <a:p>
            <a:fld id="{0CF27A86-1597-B342-A5F0-9AE8DE1E9E09}" type="slidenum">
              <a:rPr lang="en-US" smtClean="0"/>
              <a:pPr/>
              <a:t>34</a:t>
            </a:fld>
            <a:endParaRPr lang="en-US" dirty="0"/>
          </a:p>
        </p:txBody>
      </p:sp>
    </p:spTree>
    <p:extLst>
      <p:ext uri="{BB962C8B-B14F-4D97-AF65-F5344CB8AC3E}">
        <p14:creationId xmlns:p14="http://schemas.microsoft.com/office/powerpoint/2010/main" val="714791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Give students time to predict</a:t>
            </a:r>
            <a:r>
              <a:rPr lang="en-US" baseline="0" dirty="0" smtClean="0"/>
              <a:t> and show how the population would look after many generations.</a:t>
            </a:r>
            <a:endParaRPr lang="en-US" dirty="0"/>
          </a:p>
        </p:txBody>
      </p:sp>
      <p:sp>
        <p:nvSpPr>
          <p:cNvPr id="4" name="Slide Number Placeholder 3"/>
          <p:cNvSpPr>
            <a:spLocks noGrp="1"/>
          </p:cNvSpPr>
          <p:nvPr>
            <p:ph type="sldNum" sz="quarter" idx="10"/>
          </p:nvPr>
        </p:nvSpPr>
        <p:spPr/>
        <p:txBody>
          <a:bodyPr/>
          <a:lstStyle/>
          <a:p>
            <a:fld id="{0CF27A86-1597-B342-A5F0-9AE8DE1E9E09}" type="slidenum">
              <a:rPr lang="en-US" smtClean="0"/>
              <a:pPr/>
              <a:t>35</a:t>
            </a:fld>
            <a:endParaRPr lang="en-US" dirty="0"/>
          </a:p>
        </p:txBody>
      </p:sp>
    </p:spTree>
    <p:extLst>
      <p:ext uri="{BB962C8B-B14F-4D97-AF65-F5344CB8AC3E}">
        <p14:creationId xmlns:p14="http://schemas.microsoft.com/office/powerpoint/2010/main" val="3726242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Make</a:t>
            </a:r>
            <a:r>
              <a:rPr lang="en-US" baseline="0" dirty="0" smtClean="0"/>
              <a:t> sure students compare the original population to the population many generations later. This will help them see how the population changed as a result of natural selection.</a:t>
            </a:r>
          </a:p>
          <a:p>
            <a:endParaRPr lang="en-US" dirty="0"/>
          </a:p>
        </p:txBody>
      </p:sp>
      <p:sp>
        <p:nvSpPr>
          <p:cNvPr id="4" name="Slide Number Placeholder 3"/>
          <p:cNvSpPr>
            <a:spLocks noGrp="1"/>
          </p:cNvSpPr>
          <p:nvPr>
            <p:ph type="sldNum" sz="quarter" idx="10"/>
          </p:nvPr>
        </p:nvSpPr>
        <p:spPr/>
        <p:txBody>
          <a:bodyPr/>
          <a:lstStyle/>
          <a:p>
            <a:fld id="{0CF27A86-1597-B342-A5F0-9AE8DE1E9E09}" type="slidenum">
              <a:rPr lang="en-US" smtClean="0"/>
              <a:pPr/>
              <a:t>36</a:t>
            </a:fld>
            <a:endParaRPr lang="en-US" dirty="0"/>
          </a:p>
        </p:txBody>
      </p:sp>
    </p:spTree>
    <p:extLst>
      <p:ext uri="{BB962C8B-B14F-4D97-AF65-F5344CB8AC3E}">
        <p14:creationId xmlns:p14="http://schemas.microsoft.com/office/powerpoint/2010/main" val="1269257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Make</a:t>
            </a:r>
            <a:r>
              <a:rPr lang="en-US" baseline="0" dirty="0" smtClean="0"/>
              <a:t> sure students compare the original population to the population many generations later. This will help them see how the population changed as a result of the mutation.</a:t>
            </a:r>
          </a:p>
          <a:p>
            <a:endParaRPr lang="en-US" dirty="0"/>
          </a:p>
        </p:txBody>
      </p:sp>
      <p:sp>
        <p:nvSpPr>
          <p:cNvPr id="4" name="Slide Number Placeholder 3"/>
          <p:cNvSpPr>
            <a:spLocks noGrp="1"/>
          </p:cNvSpPr>
          <p:nvPr>
            <p:ph type="sldNum" sz="quarter" idx="10"/>
          </p:nvPr>
        </p:nvSpPr>
        <p:spPr/>
        <p:txBody>
          <a:bodyPr/>
          <a:lstStyle/>
          <a:p>
            <a:fld id="{0CF27A86-1597-B342-A5F0-9AE8DE1E9E09}" type="slidenum">
              <a:rPr lang="en-US" smtClean="0"/>
              <a:pPr/>
              <a:t>39</a:t>
            </a:fld>
            <a:endParaRPr lang="en-US" dirty="0"/>
          </a:p>
        </p:txBody>
      </p:sp>
    </p:spTree>
    <p:extLst>
      <p:ext uri="{BB962C8B-B14F-4D97-AF65-F5344CB8AC3E}">
        <p14:creationId xmlns:p14="http://schemas.microsoft.com/office/powerpoint/2010/main" val="2697966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0CF27A86-1597-B342-A5F0-9AE8DE1E9E09}" type="slidenum">
              <a:rPr lang="en-US" smtClean="0"/>
              <a:pPr/>
              <a:t>40</a:t>
            </a:fld>
            <a:endParaRPr lang="en-US" dirty="0"/>
          </a:p>
        </p:txBody>
      </p:sp>
    </p:spTree>
    <p:extLst>
      <p:ext uri="{BB962C8B-B14F-4D97-AF65-F5344CB8AC3E}">
        <p14:creationId xmlns:p14="http://schemas.microsoft.com/office/powerpoint/2010/main" val="39340925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Make</a:t>
            </a:r>
            <a:r>
              <a:rPr lang="en-US" baseline="0" dirty="0" smtClean="0"/>
              <a:t> sure students compare the original population to the population many generations later. This will help them see how the population changed as a result of migration/gene flow.</a:t>
            </a:r>
            <a:endParaRPr lang="en-US" dirty="0"/>
          </a:p>
        </p:txBody>
      </p:sp>
      <p:sp>
        <p:nvSpPr>
          <p:cNvPr id="4" name="Slide Number Placeholder 3"/>
          <p:cNvSpPr>
            <a:spLocks noGrp="1"/>
          </p:cNvSpPr>
          <p:nvPr>
            <p:ph type="sldNum" sz="quarter" idx="10"/>
          </p:nvPr>
        </p:nvSpPr>
        <p:spPr/>
        <p:txBody>
          <a:bodyPr/>
          <a:lstStyle/>
          <a:p>
            <a:fld id="{0CF27A86-1597-B342-A5F0-9AE8DE1E9E09}" type="slidenum">
              <a:rPr lang="en-US" smtClean="0"/>
              <a:pPr/>
              <a:t>43</a:t>
            </a:fld>
            <a:endParaRPr lang="en-US" dirty="0"/>
          </a:p>
        </p:txBody>
      </p:sp>
    </p:spTree>
    <p:extLst>
      <p:ext uri="{BB962C8B-B14F-4D97-AF65-F5344CB8AC3E}">
        <p14:creationId xmlns:p14="http://schemas.microsoft.com/office/powerpoint/2010/main" val="6188811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F27A86-1597-B342-A5F0-9AE8DE1E9E09}" type="slidenum">
              <a:rPr lang="en-US" smtClean="0"/>
              <a:pPr/>
              <a:t>44</a:t>
            </a:fld>
            <a:endParaRPr lang="en-US" dirty="0"/>
          </a:p>
        </p:txBody>
      </p:sp>
    </p:spTree>
    <p:extLst>
      <p:ext uri="{BB962C8B-B14F-4D97-AF65-F5344CB8AC3E}">
        <p14:creationId xmlns:p14="http://schemas.microsoft.com/office/powerpoint/2010/main" val="23534912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Make</a:t>
            </a:r>
            <a:r>
              <a:rPr lang="en-US" baseline="0" dirty="0" smtClean="0"/>
              <a:t> sure students compare the original population of the population many generations later. This will help them see how the population changed as a result of genetic drift.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Discuss that genetic drift tends to happen in populations that are small, where random events could have significant impacts on the genetic makeup of the population. At this point, make sure you explain the bottleneck and founder’s effect.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http://www.bio.georgiasouthern.edu/bio-home/harvey/lect/lectures.html?flnm=nsln&amp;ttl=Population%20change%20and%20natural%20selection&amp;ccode=el&amp;mda=scrn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0CF27A86-1597-B342-A5F0-9AE8DE1E9E09}" type="slidenum">
              <a:rPr lang="en-US" smtClean="0"/>
              <a:pPr/>
              <a:t>47</a:t>
            </a:fld>
            <a:endParaRPr lang="en-US" dirty="0"/>
          </a:p>
        </p:txBody>
      </p:sp>
    </p:spTree>
    <p:extLst>
      <p:ext uri="{BB962C8B-B14F-4D97-AF65-F5344CB8AC3E}">
        <p14:creationId xmlns:p14="http://schemas.microsoft.com/office/powerpoint/2010/main" val="102617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F27A86-1597-B342-A5F0-9AE8DE1E9E09}" type="slidenum">
              <a:rPr lang="en-US" smtClean="0"/>
              <a:pPr/>
              <a:t>5</a:t>
            </a:fld>
            <a:endParaRPr lang="en-US" dirty="0"/>
          </a:p>
        </p:txBody>
      </p:sp>
    </p:spTree>
    <p:extLst>
      <p:ext uri="{BB962C8B-B14F-4D97-AF65-F5344CB8AC3E}">
        <p14:creationId xmlns:p14="http://schemas.microsoft.com/office/powerpoint/2010/main" val="16917958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0CF27A86-1597-B342-A5F0-9AE8DE1E9E09}" type="slidenum">
              <a:rPr lang="en-US" smtClean="0"/>
              <a:pPr/>
              <a:t>48</a:t>
            </a:fld>
            <a:endParaRPr lang="en-US" dirty="0"/>
          </a:p>
        </p:txBody>
      </p:sp>
    </p:spTree>
    <p:extLst>
      <p:ext uri="{BB962C8B-B14F-4D97-AF65-F5344CB8AC3E}">
        <p14:creationId xmlns:p14="http://schemas.microsoft.com/office/powerpoint/2010/main" val="31937055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F27A86-1597-B342-A5F0-9AE8DE1E9E09}" type="slidenum">
              <a:rPr lang="en-US" smtClean="0"/>
              <a:pPr/>
              <a:t>51</a:t>
            </a:fld>
            <a:endParaRPr lang="en-US" dirty="0"/>
          </a:p>
        </p:txBody>
      </p:sp>
    </p:spTree>
    <p:extLst>
      <p:ext uri="{BB962C8B-B14F-4D97-AF65-F5344CB8AC3E}">
        <p14:creationId xmlns:p14="http://schemas.microsoft.com/office/powerpoint/2010/main" val="3826308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 may</a:t>
            </a:r>
            <a:r>
              <a:rPr lang="en-US" baseline="0" dirty="0" smtClean="0"/>
              <a:t> need to think about Punnett squares probability of offspring. It maybe helpful to do a cross between two heterozygotes and also two red individuals. This will show students that not only are red individuals all red offspring but blue individuals are also producing red offspring as well. Because of this and non-random mating, the frequency of red alleles will increase many generations later.  </a:t>
            </a:r>
            <a:endParaRPr lang="en-US" dirty="0"/>
          </a:p>
        </p:txBody>
      </p:sp>
      <p:sp>
        <p:nvSpPr>
          <p:cNvPr id="4" name="Slide Number Placeholder 3"/>
          <p:cNvSpPr>
            <a:spLocks noGrp="1"/>
          </p:cNvSpPr>
          <p:nvPr>
            <p:ph type="sldNum" sz="quarter" idx="10"/>
          </p:nvPr>
        </p:nvSpPr>
        <p:spPr/>
        <p:txBody>
          <a:bodyPr/>
          <a:lstStyle/>
          <a:p>
            <a:fld id="{0CF27A86-1597-B342-A5F0-9AE8DE1E9E09}" type="slidenum">
              <a:rPr lang="en-US" smtClean="0"/>
              <a:pPr/>
              <a:t>52</a:t>
            </a:fld>
            <a:endParaRPr lang="en-US" dirty="0"/>
          </a:p>
        </p:txBody>
      </p:sp>
    </p:spTree>
    <p:extLst>
      <p:ext uri="{BB962C8B-B14F-4D97-AF65-F5344CB8AC3E}">
        <p14:creationId xmlns:p14="http://schemas.microsoft.com/office/powerpoint/2010/main" val="28098666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F27A86-1597-B342-A5F0-9AE8DE1E9E09}" type="slidenum">
              <a:rPr lang="en-US" smtClean="0"/>
              <a:pPr/>
              <a:t>53</a:t>
            </a:fld>
            <a:endParaRPr lang="en-US" dirty="0"/>
          </a:p>
        </p:txBody>
      </p:sp>
    </p:spTree>
    <p:extLst>
      <p:ext uri="{BB962C8B-B14F-4D97-AF65-F5344CB8AC3E}">
        <p14:creationId xmlns:p14="http://schemas.microsoft.com/office/powerpoint/2010/main" val="28046725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F27A86-1597-B342-A5F0-9AE8DE1E9E09}" type="slidenum">
              <a:rPr lang="en-US" smtClean="0"/>
              <a:pPr/>
              <a:t>54</a:t>
            </a:fld>
            <a:endParaRPr lang="en-US" dirty="0"/>
          </a:p>
        </p:txBody>
      </p:sp>
    </p:spTree>
    <p:extLst>
      <p:ext uri="{BB962C8B-B14F-4D97-AF65-F5344CB8AC3E}">
        <p14:creationId xmlns:p14="http://schemas.microsoft.com/office/powerpoint/2010/main" val="3188729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Resource with examples</a:t>
            </a:r>
            <a:r>
              <a:rPr lang="en-US" baseline="0" dirty="0" smtClean="0"/>
              <a:t>: http://evolution.berkeley.edu/evolibrary/article/evo_40 </a:t>
            </a:r>
          </a:p>
          <a:p>
            <a:endParaRPr lang="en-US" dirty="0"/>
          </a:p>
        </p:txBody>
      </p:sp>
      <p:sp>
        <p:nvSpPr>
          <p:cNvPr id="4" name="Slide Number Placeholder 3"/>
          <p:cNvSpPr>
            <a:spLocks noGrp="1"/>
          </p:cNvSpPr>
          <p:nvPr>
            <p:ph type="sldNum" sz="quarter" idx="10"/>
          </p:nvPr>
        </p:nvSpPr>
        <p:spPr/>
        <p:txBody>
          <a:bodyPr/>
          <a:lstStyle/>
          <a:p>
            <a:fld id="{0CF27A86-1597-B342-A5F0-9AE8DE1E9E09}" type="slidenum">
              <a:rPr lang="en-US" smtClean="0"/>
              <a:pPr/>
              <a:t>55</a:t>
            </a:fld>
            <a:endParaRPr lang="en-US" dirty="0"/>
          </a:p>
        </p:txBody>
      </p:sp>
    </p:spTree>
    <p:extLst>
      <p:ext uri="{BB962C8B-B14F-4D97-AF65-F5344CB8AC3E}">
        <p14:creationId xmlns:p14="http://schemas.microsoft.com/office/powerpoint/2010/main" val="11410359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F27A86-1597-B342-A5F0-9AE8DE1E9E09}" type="slidenum">
              <a:rPr lang="en-US" smtClean="0"/>
              <a:pPr/>
              <a:t>60</a:t>
            </a:fld>
            <a:endParaRPr lang="en-US" dirty="0"/>
          </a:p>
        </p:txBody>
      </p:sp>
    </p:spTree>
    <p:extLst>
      <p:ext uri="{BB962C8B-B14F-4D97-AF65-F5344CB8AC3E}">
        <p14:creationId xmlns:p14="http://schemas.microsoft.com/office/powerpoint/2010/main" val="25870741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will be explored more in the next lesson.</a:t>
            </a:r>
            <a:endParaRPr lang="en-US" dirty="0"/>
          </a:p>
        </p:txBody>
      </p:sp>
      <p:sp>
        <p:nvSpPr>
          <p:cNvPr id="4" name="Slide Number Placeholder 3"/>
          <p:cNvSpPr>
            <a:spLocks noGrp="1"/>
          </p:cNvSpPr>
          <p:nvPr>
            <p:ph type="sldNum" sz="quarter" idx="10"/>
          </p:nvPr>
        </p:nvSpPr>
        <p:spPr/>
        <p:txBody>
          <a:bodyPr/>
          <a:lstStyle/>
          <a:p>
            <a:fld id="{0CF27A86-1597-B342-A5F0-9AE8DE1E9E09}" type="slidenum">
              <a:rPr lang="en-US" smtClean="0"/>
              <a:pPr/>
              <a:t>62</a:t>
            </a:fld>
            <a:endParaRPr lang="en-US" dirty="0"/>
          </a:p>
        </p:txBody>
      </p:sp>
    </p:spTree>
    <p:extLst>
      <p:ext uri="{BB962C8B-B14F-4D97-AF65-F5344CB8AC3E}">
        <p14:creationId xmlns:p14="http://schemas.microsoft.com/office/powerpoint/2010/main" val="1014548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718753-1EC7-426E-A15B-8A5FDBF5B6B6}" type="slidenum">
              <a:rPr lang="en-US"/>
              <a:pPr/>
              <a:t>6</a:t>
            </a:fld>
            <a:endParaRPr lang="en-US"/>
          </a:p>
        </p:txBody>
      </p:sp>
      <p:sp>
        <p:nvSpPr>
          <p:cNvPr id="3072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07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1079647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9BC145-E283-4DE5-ACB2-E812CF76B135}" type="slidenum">
              <a:rPr lang="en-US"/>
              <a:pPr/>
              <a:t>7</a:t>
            </a:fld>
            <a:endParaRPr lang="en-US"/>
          </a:p>
        </p:txBody>
      </p:sp>
      <p:sp>
        <p:nvSpPr>
          <p:cNvPr id="368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68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4042793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Instruct students to draw this</a:t>
            </a:r>
            <a:r>
              <a:rPr lang="en-US" baseline="0" dirty="0" smtClean="0"/>
              <a:t> concept map in their science notebooks. Explain that the map is designed to help them understand the components of differential reproductive success and how it relates to natural selection.</a:t>
            </a:r>
            <a:endParaRPr lang="en-US" dirty="0"/>
          </a:p>
        </p:txBody>
      </p:sp>
      <p:sp>
        <p:nvSpPr>
          <p:cNvPr id="4" name="Slide Number Placeholder 3"/>
          <p:cNvSpPr>
            <a:spLocks noGrp="1"/>
          </p:cNvSpPr>
          <p:nvPr>
            <p:ph type="sldNum" sz="quarter" idx="10"/>
          </p:nvPr>
        </p:nvSpPr>
        <p:spPr/>
        <p:txBody>
          <a:bodyPr/>
          <a:lstStyle/>
          <a:p>
            <a:fld id="{0CF27A86-1597-B342-A5F0-9AE8DE1E9E09}" type="slidenum">
              <a:rPr lang="en-US" smtClean="0"/>
              <a:pPr/>
              <a:t>10</a:t>
            </a:fld>
            <a:endParaRPr lang="en-US" dirty="0"/>
          </a:p>
        </p:txBody>
      </p:sp>
    </p:spTree>
    <p:extLst>
      <p:ext uri="{BB962C8B-B14F-4D97-AF65-F5344CB8AC3E}">
        <p14:creationId xmlns:p14="http://schemas.microsoft.com/office/powerpoint/2010/main" val="3340667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a:t>
            </a:r>
            <a:r>
              <a:rPr lang="en-US" baseline="0" dirty="0" smtClean="0"/>
              <a:t> </a:t>
            </a:r>
            <a:r>
              <a:rPr lang="en-US" dirty="0" smtClean="0"/>
              <a:t>the concept map before filling in the information. This will help students organize</a:t>
            </a:r>
            <a:r>
              <a:rPr lang="en-US" baseline="0" dirty="0" smtClean="0"/>
              <a:t> their thinking.</a:t>
            </a:r>
          </a:p>
          <a:p>
            <a:r>
              <a:rPr lang="en-US" dirty="0" smtClean="0"/>
              <a:t>Ask:</a:t>
            </a:r>
          </a:p>
          <a:p>
            <a:pPr>
              <a:buFont typeface="Arial"/>
              <a:buChar char="•"/>
            </a:pPr>
            <a:r>
              <a:rPr lang="en-US" dirty="0" smtClean="0"/>
              <a:t>According</a:t>
            </a:r>
            <a:r>
              <a:rPr lang="en-US" baseline="0" dirty="0" smtClean="0"/>
              <a:t> to the concept map, which letter represent the components needed from differential reproductive success (DRS) to occur? (D,E,F)</a:t>
            </a:r>
          </a:p>
          <a:p>
            <a:pPr>
              <a:buFont typeface="Arial"/>
              <a:buChar char="•"/>
            </a:pPr>
            <a:r>
              <a:rPr lang="en-US" dirty="0" smtClean="0"/>
              <a:t>According to the concept map, what does DRS</a:t>
            </a:r>
            <a:r>
              <a:rPr lang="en-US" baseline="0" dirty="0" smtClean="0"/>
              <a:t> lead to? (G)</a:t>
            </a:r>
          </a:p>
          <a:p>
            <a:pPr>
              <a:buFont typeface="Arial"/>
              <a:buChar char="•"/>
            </a:pPr>
            <a:r>
              <a:rPr lang="en-US" baseline="0" dirty="0" smtClean="0"/>
              <a:t>According to what was learned in the candy activity, what do you think letter D is? (Students may say variation, but guide them in this direction if they are unable to come up with that answer.)</a:t>
            </a:r>
            <a:endParaRPr lang="en-US" dirty="0"/>
          </a:p>
        </p:txBody>
      </p:sp>
      <p:sp>
        <p:nvSpPr>
          <p:cNvPr id="4" name="Slide Number Placeholder 3"/>
          <p:cNvSpPr>
            <a:spLocks noGrp="1"/>
          </p:cNvSpPr>
          <p:nvPr>
            <p:ph type="sldNum" sz="quarter" idx="10"/>
          </p:nvPr>
        </p:nvSpPr>
        <p:spPr/>
        <p:txBody>
          <a:bodyPr/>
          <a:lstStyle/>
          <a:p>
            <a:fld id="{0CF27A86-1597-B342-A5F0-9AE8DE1E9E09}" type="slidenum">
              <a:rPr lang="en-US" smtClean="0"/>
              <a:pPr/>
              <a:t>11</a:t>
            </a:fld>
            <a:endParaRPr lang="en-US" dirty="0"/>
          </a:p>
        </p:txBody>
      </p:sp>
    </p:spTree>
    <p:extLst>
      <p:ext uri="{BB962C8B-B14F-4D97-AF65-F5344CB8AC3E}">
        <p14:creationId xmlns:p14="http://schemas.microsoft.com/office/powerpoint/2010/main" val="4133646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Make sure students know the definitions to the</a:t>
            </a:r>
            <a:r>
              <a:rPr lang="en-US" baseline="0" dirty="0" smtClean="0"/>
              <a:t> following terms: genetic variation, fitness, competition, resources, and environmental factors.</a:t>
            </a:r>
          </a:p>
          <a:p>
            <a:r>
              <a:rPr lang="en-US" baseline="0" dirty="0" smtClean="0"/>
              <a:t>Take time to explain how the various components lead to DRS.</a:t>
            </a:r>
            <a:endParaRPr lang="en-US" dirty="0"/>
          </a:p>
        </p:txBody>
      </p:sp>
      <p:sp>
        <p:nvSpPr>
          <p:cNvPr id="4" name="Slide Number Placeholder 3"/>
          <p:cNvSpPr>
            <a:spLocks noGrp="1"/>
          </p:cNvSpPr>
          <p:nvPr>
            <p:ph type="sldNum" sz="quarter" idx="10"/>
          </p:nvPr>
        </p:nvSpPr>
        <p:spPr/>
        <p:txBody>
          <a:bodyPr/>
          <a:lstStyle/>
          <a:p>
            <a:fld id="{0CF27A86-1597-B342-A5F0-9AE8DE1E9E09}" type="slidenum">
              <a:rPr lang="en-US" smtClean="0"/>
              <a:pPr/>
              <a:t>12</a:t>
            </a:fld>
            <a:endParaRPr lang="en-US" dirty="0"/>
          </a:p>
        </p:txBody>
      </p:sp>
    </p:spTree>
    <p:extLst>
      <p:ext uri="{BB962C8B-B14F-4D97-AF65-F5344CB8AC3E}">
        <p14:creationId xmlns:p14="http://schemas.microsoft.com/office/powerpoint/2010/main" val="1801659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Make</a:t>
            </a:r>
            <a:r>
              <a:rPr lang="en-US" baseline="0" dirty="0" smtClean="0"/>
              <a:t> sure students understand that sometimes natural selection, particularly stabilizing selection, maintains status quo rather than causing major trait changes in a population. </a:t>
            </a:r>
            <a:endParaRPr lang="en-US" dirty="0"/>
          </a:p>
        </p:txBody>
      </p:sp>
      <p:sp>
        <p:nvSpPr>
          <p:cNvPr id="4" name="Slide Number Placeholder 3"/>
          <p:cNvSpPr>
            <a:spLocks noGrp="1"/>
          </p:cNvSpPr>
          <p:nvPr>
            <p:ph type="sldNum" sz="quarter" idx="10"/>
          </p:nvPr>
        </p:nvSpPr>
        <p:spPr/>
        <p:txBody>
          <a:bodyPr/>
          <a:lstStyle/>
          <a:p>
            <a:fld id="{0CF27A86-1597-B342-A5F0-9AE8DE1E9E09}" type="slidenum">
              <a:rPr lang="en-US" smtClean="0"/>
              <a:pPr/>
              <a:t>27</a:t>
            </a:fld>
            <a:endParaRPr lang="en-US" dirty="0"/>
          </a:p>
        </p:txBody>
      </p:sp>
    </p:spTree>
    <p:extLst>
      <p:ext uri="{BB962C8B-B14F-4D97-AF65-F5344CB8AC3E}">
        <p14:creationId xmlns:p14="http://schemas.microsoft.com/office/powerpoint/2010/main" val="2234510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Make</a:t>
            </a:r>
            <a:r>
              <a:rPr lang="en-US" baseline="0" dirty="0" smtClean="0"/>
              <a:t> sure students understand that sometimes natural selection, particularly stabilizing selection, maintains status quo rather than causing major trait changes in a population. </a:t>
            </a:r>
            <a:endParaRPr lang="en-US" dirty="0"/>
          </a:p>
        </p:txBody>
      </p:sp>
      <p:sp>
        <p:nvSpPr>
          <p:cNvPr id="4" name="Slide Number Placeholder 3"/>
          <p:cNvSpPr>
            <a:spLocks noGrp="1"/>
          </p:cNvSpPr>
          <p:nvPr>
            <p:ph type="sldNum" sz="quarter" idx="10"/>
          </p:nvPr>
        </p:nvSpPr>
        <p:spPr/>
        <p:txBody>
          <a:bodyPr/>
          <a:lstStyle/>
          <a:p>
            <a:fld id="{0CF27A86-1597-B342-A5F0-9AE8DE1E9E09}" type="slidenum">
              <a:rPr lang="en-US" smtClean="0"/>
              <a:pPr/>
              <a:t>28</a:t>
            </a:fld>
            <a:endParaRPr lang="en-US" dirty="0"/>
          </a:p>
        </p:txBody>
      </p:sp>
    </p:spTree>
    <p:extLst>
      <p:ext uri="{BB962C8B-B14F-4D97-AF65-F5344CB8AC3E}">
        <p14:creationId xmlns:p14="http://schemas.microsoft.com/office/powerpoint/2010/main" val="2462308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DA98AFF-787E-41E4-BA6F-15C72FBE43B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A303190-44F3-4A11-B2D3-6A181463DDF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0A8D362-DB68-4499-B91B-9ABF465B0828}"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25BD748A-3896-4D81-8AC4-8997DF1489C5}"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D931C5A9-6FF8-47D2-9044-580FD4DF749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6450884-9064-4CEB-8A11-5B4B0809B9E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31201C8-F99F-40E2-97E5-0E8F822B6D9B}"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7AEC5D2-2CC0-4E9C-A193-D6908ACA981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AC66560-254B-4405-A9F2-6C753FD78B5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33783DD-5655-4A5C-A45E-0C72D268D2C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519567C-FD88-4867-99F4-2E0F231B223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5290018-9B9E-4A38-994B-19BD77CFD57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291DAE4-E599-48FD-82A5-7B2ACFC7CE0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CF58713-26EB-4749-B81E-FB5721692A5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a:defRPr>
      </a:lvl2pPr>
      <a:lvl3pPr algn="ctr" rtl="0" eaLnBrk="0" fontAlgn="base" hangingPunct="0">
        <a:spcBef>
          <a:spcPct val="0"/>
        </a:spcBef>
        <a:spcAft>
          <a:spcPct val="0"/>
        </a:spcAft>
        <a:defRPr sz="4400">
          <a:solidFill>
            <a:schemeClr val="tx2"/>
          </a:solidFill>
          <a:latin typeface="Times"/>
        </a:defRPr>
      </a:lvl3pPr>
      <a:lvl4pPr algn="ctr" rtl="0" eaLnBrk="0" fontAlgn="base" hangingPunct="0">
        <a:spcBef>
          <a:spcPct val="0"/>
        </a:spcBef>
        <a:spcAft>
          <a:spcPct val="0"/>
        </a:spcAft>
        <a:defRPr sz="4400">
          <a:solidFill>
            <a:schemeClr val="tx2"/>
          </a:solidFill>
          <a:latin typeface="Times"/>
        </a:defRPr>
      </a:lvl4pPr>
      <a:lvl5pPr algn="ctr" rtl="0" eaLnBrk="0" fontAlgn="base" hangingPunct="0">
        <a:spcBef>
          <a:spcPct val="0"/>
        </a:spcBef>
        <a:spcAft>
          <a:spcPct val="0"/>
        </a:spcAft>
        <a:defRPr sz="4400">
          <a:solidFill>
            <a:schemeClr val="tx2"/>
          </a:solidFill>
          <a:latin typeface="Times"/>
        </a:defRPr>
      </a:lvl5pPr>
      <a:lvl6pPr marL="457200" algn="ctr" rtl="0" eaLnBrk="0" fontAlgn="base" hangingPunct="0">
        <a:spcBef>
          <a:spcPct val="0"/>
        </a:spcBef>
        <a:spcAft>
          <a:spcPct val="0"/>
        </a:spcAft>
        <a:defRPr sz="4400">
          <a:solidFill>
            <a:schemeClr val="tx2"/>
          </a:solidFill>
          <a:latin typeface="Times"/>
        </a:defRPr>
      </a:lvl6pPr>
      <a:lvl7pPr marL="914400" algn="ctr" rtl="0" eaLnBrk="0" fontAlgn="base" hangingPunct="0">
        <a:spcBef>
          <a:spcPct val="0"/>
        </a:spcBef>
        <a:spcAft>
          <a:spcPct val="0"/>
        </a:spcAft>
        <a:defRPr sz="4400">
          <a:solidFill>
            <a:schemeClr val="tx2"/>
          </a:solidFill>
          <a:latin typeface="Times"/>
        </a:defRPr>
      </a:lvl7pPr>
      <a:lvl8pPr marL="1371600" algn="ctr" rtl="0" eaLnBrk="0" fontAlgn="base" hangingPunct="0">
        <a:spcBef>
          <a:spcPct val="0"/>
        </a:spcBef>
        <a:spcAft>
          <a:spcPct val="0"/>
        </a:spcAft>
        <a:defRPr sz="4400">
          <a:solidFill>
            <a:schemeClr val="tx2"/>
          </a:solidFill>
          <a:latin typeface="Times"/>
        </a:defRPr>
      </a:lvl8pPr>
      <a:lvl9pPr marL="1828800" algn="ctr" rtl="0" eaLnBrk="0" fontAlgn="base" hangingPunct="0">
        <a:spcBef>
          <a:spcPct val="0"/>
        </a:spcBef>
        <a:spcAft>
          <a:spcPct val="0"/>
        </a:spcAft>
        <a:defRPr sz="4400">
          <a:solidFill>
            <a:schemeClr val="tx2"/>
          </a:solidFill>
          <a:latin typeface="Times"/>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evolution.berkeley.edu/evosite/evo101/IIIC2aCasestudy.s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evolution.berkeley.edu/evosite/evo101/IIIC4aGeneflowdetails.s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bio.georgiasouthern.edu/bio-home/harvey/lect/lectures.html?flnm=nsln&amp;ttl=Population%20change%20and%20natural%20selection&amp;ccode=el&amp;mda=scrn"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highered.mcgraw-hill.com/sites/dl/free/0072835125/126997/animation45.html"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wfisd.net/Page/13303"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learn.genetics.utah.edu/content/variation/artificia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bio.georgiasouthern.edu/bio-home/harvey/lect/lectures.html?flnm=nsln&amp;ttl=Population%20change%20and%20natural%20selection&amp;ccode=el&amp;mda=scrn"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7890" name="Picture 2" descr="&#10;darwin.jpg                                                     00025C01Macintosh HD                   BB30958A:"/>
          <p:cNvPicPr>
            <a:picLocks noChangeAspect="1" noChangeArrowheads="1"/>
          </p:cNvPicPr>
          <p:nvPr/>
        </p:nvPicPr>
        <p:blipFill>
          <a:blip r:embed="rId2" cstate="print"/>
          <a:srcRect/>
          <a:stretch>
            <a:fillRect/>
          </a:stretch>
        </p:blipFill>
        <p:spPr bwMode="auto">
          <a:xfrm>
            <a:off x="1284288" y="0"/>
            <a:ext cx="6575425" cy="6858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21"/>
          <p:cNvGrpSpPr>
            <a:grpSpLocks/>
          </p:cNvGrpSpPr>
          <p:nvPr/>
        </p:nvGrpSpPr>
        <p:grpSpPr bwMode="auto">
          <a:xfrm>
            <a:off x="29881" y="306295"/>
            <a:ext cx="9052859" cy="6465234"/>
            <a:chOff x="1080" y="735"/>
            <a:chExt cx="16200" cy="10785"/>
          </a:xfrm>
        </p:grpSpPr>
        <p:sp>
          <p:nvSpPr>
            <p:cNvPr id="46102" name="Oval 22"/>
            <p:cNvSpPr>
              <a:spLocks noChangeArrowheads="1"/>
            </p:cNvSpPr>
            <p:nvPr/>
          </p:nvSpPr>
          <p:spPr bwMode="auto">
            <a:xfrm>
              <a:off x="5400" y="6840"/>
              <a:ext cx="5040" cy="2160"/>
            </a:xfrm>
            <a:prstGeom prst="ellipse">
              <a:avLst/>
            </a:prstGeom>
            <a:solidFill>
              <a:srgbClr val="FFFF00"/>
            </a:solid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Arial" pitchFamily="34" charset="0"/>
                  <a:ea typeface="Times New Roman" pitchFamily="-84" charset="0"/>
                  <a:cs typeface="Arial" pitchFamily="34" charset="0"/>
                </a:rPr>
                <a:t>Differential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Arial" pitchFamily="34" charset="0"/>
                  <a:ea typeface="Times New Roman" pitchFamily="-84" charset="0"/>
                  <a:cs typeface="Arial" pitchFamily="34" charset="0"/>
                </a:rPr>
                <a:t>Reproductive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Arial" pitchFamily="34" charset="0"/>
                  <a:ea typeface="Times New Roman" pitchFamily="-84" charset="0"/>
                  <a:cs typeface="Arial" pitchFamily="34" charset="0"/>
                </a:rPr>
                <a:t>Success</a:t>
              </a:r>
            </a:p>
          </p:txBody>
        </p:sp>
        <p:sp>
          <p:nvSpPr>
            <p:cNvPr id="46103" name="Oval 23"/>
            <p:cNvSpPr>
              <a:spLocks noChangeArrowheads="1"/>
            </p:cNvSpPr>
            <p:nvPr/>
          </p:nvSpPr>
          <p:spPr bwMode="auto">
            <a:xfrm>
              <a:off x="1080" y="5040"/>
              <a:ext cx="3585" cy="2145"/>
            </a:xfrm>
            <a:prstGeom prst="ellipse">
              <a:avLst/>
            </a:prstGeom>
            <a:solidFill>
              <a:srgbClr val="8DB3E2"/>
            </a:solid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ctr" anchorCtr="0" compatLnSpc="1">
              <a:prstTxWarp prst="textNoShape">
                <a:avLst/>
              </a:prstTxWarp>
            </a:bodyPr>
            <a:lstStyle/>
            <a:p>
              <a:pPr algn="ctr"/>
              <a:endParaRPr lang="en-US" sz="3000" dirty="0"/>
            </a:p>
          </p:txBody>
        </p:sp>
        <p:sp>
          <p:nvSpPr>
            <p:cNvPr id="46104" name="Oval 24"/>
            <p:cNvSpPr>
              <a:spLocks noChangeArrowheads="1"/>
            </p:cNvSpPr>
            <p:nvPr/>
          </p:nvSpPr>
          <p:spPr bwMode="auto">
            <a:xfrm>
              <a:off x="5760" y="3640"/>
              <a:ext cx="3585" cy="2145"/>
            </a:xfrm>
            <a:prstGeom prst="ellipse">
              <a:avLst/>
            </a:prstGeom>
            <a:solidFill>
              <a:srgbClr val="8DB3E2"/>
            </a:solid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ctr" anchorCtr="0" compatLnSpc="1">
              <a:prstTxWarp prst="textNoShape">
                <a:avLst/>
              </a:prstTxWarp>
            </a:bodyPr>
            <a:lstStyle/>
            <a:p>
              <a:pPr algn="ctr"/>
              <a:endParaRPr lang="en-US" sz="3000" dirty="0"/>
            </a:p>
          </p:txBody>
        </p:sp>
        <p:sp>
          <p:nvSpPr>
            <p:cNvPr id="46105" name="AutoShape 25"/>
            <p:cNvSpPr>
              <a:spLocks noChangeArrowheads="1"/>
            </p:cNvSpPr>
            <p:nvPr/>
          </p:nvSpPr>
          <p:spPr bwMode="auto">
            <a:xfrm>
              <a:off x="4695" y="10080"/>
              <a:ext cx="6465" cy="1440"/>
            </a:xfrm>
            <a:prstGeom prst="roundRect">
              <a:avLst>
                <a:gd name="adj" fmla="val 16667"/>
              </a:avLst>
            </a:prstGeom>
            <a:solidFill>
              <a:srgbClr val="FFFFFF"/>
            </a:solid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ctr" anchorCtr="0" compatLnSpc="1">
              <a:prstTxWarp prst="textNoShape">
                <a:avLst/>
              </a:prstTxWarp>
            </a:bodyPr>
            <a:lstStyle/>
            <a:p>
              <a:pPr algn="ctr"/>
              <a:endParaRPr lang="en-US" sz="3000" dirty="0"/>
            </a:p>
          </p:txBody>
        </p:sp>
        <p:grpSp>
          <p:nvGrpSpPr>
            <p:cNvPr id="3" name="Group 26"/>
            <p:cNvGrpSpPr>
              <a:grpSpLocks/>
            </p:cNvGrpSpPr>
            <p:nvPr/>
          </p:nvGrpSpPr>
          <p:grpSpPr bwMode="auto">
            <a:xfrm>
              <a:off x="7920" y="735"/>
              <a:ext cx="9360" cy="5385"/>
              <a:chOff x="6120" y="720"/>
              <a:chExt cx="9360" cy="5385"/>
            </a:xfrm>
          </p:grpSpPr>
          <p:sp>
            <p:nvSpPr>
              <p:cNvPr id="46107" name="Oval 27"/>
              <p:cNvSpPr>
                <a:spLocks noChangeArrowheads="1"/>
              </p:cNvSpPr>
              <p:nvPr/>
            </p:nvSpPr>
            <p:spPr bwMode="auto">
              <a:xfrm>
                <a:off x="9000" y="3960"/>
                <a:ext cx="3585" cy="2145"/>
              </a:xfrm>
              <a:prstGeom prst="ellipse">
                <a:avLst/>
              </a:prstGeom>
              <a:solidFill>
                <a:srgbClr val="8DB3E2"/>
              </a:solid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ctr" anchorCtr="0" compatLnSpc="1">
                <a:prstTxWarp prst="textNoShape">
                  <a:avLst/>
                </a:prstTxWarp>
              </a:bodyPr>
              <a:lstStyle/>
              <a:p>
                <a:pPr algn="ctr"/>
                <a:endParaRPr lang="en-US" sz="3000" dirty="0"/>
              </a:p>
            </p:txBody>
          </p:sp>
          <p:sp>
            <p:nvSpPr>
              <p:cNvPr id="46108" name="Oval 28"/>
              <p:cNvSpPr>
                <a:spLocks noChangeArrowheads="1"/>
              </p:cNvSpPr>
              <p:nvPr/>
            </p:nvSpPr>
            <p:spPr bwMode="auto">
              <a:xfrm>
                <a:off x="6120" y="720"/>
                <a:ext cx="2850" cy="1425"/>
              </a:xfrm>
              <a:prstGeom prst="ellipse">
                <a:avLst/>
              </a:prstGeom>
              <a:solidFill>
                <a:srgbClr val="C2D69B"/>
              </a:solid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ctr" anchorCtr="0" compatLnSpc="1">
                <a:prstTxWarp prst="textNoShape">
                  <a:avLst/>
                </a:prstTxWarp>
              </a:bodyPr>
              <a:lstStyle/>
              <a:p>
                <a:pPr algn="ctr"/>
                <a:endParaRPr lang="en-US" sz="3000" dirty="0"/>
              </a:p>
            </p:txBody>
          </p:sp>
          <p:sp>
            <p:nvSpPr>
              <p:cNvPr id="46109" name="Oval 29"/>
              <p:cNvSpPr>
                <a:spLocks noChangeArrowheads="1"/>
              </p:cNvSpPr>
              <p:nvPr/>
            </p:nvSpPr>
            <p:spPr bwMode="auto">
              <a:xfrm>
                <a:off x="9360" y="720"/>
                <a:ext cx="2850" cy="1425"/>
              </a:xfrm>
              <a:prstGeom prst="ellipse">
                <a:avLst/>
              </a:prstGeom>
              <a:solidFill>
                <a:srgbClr val="C2D69B"/>
              </a:solid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ctr" anchorCtr="0" compatLnSpc="1">
                <a:prstTxWarp prst="textNoShape">
                  <a:avLst/>
                </a:prstTxWarp>
              </a:bodyPr>
              <a:lstStyle/>
              <a:p>
                <a:pPr algn="ctr"/>
                <a:endParaRPr lang="en-US" sz="3000" dirty="0"/>
              </a:p>
            </p:txBody>
          </p:sp>
          <p:sp>
            <p:nvSpPr>
              <p:cNvPr id="46110" name="Oval 30"/>
              <p:cNvSpPr>
                <a:spLocks noChangeArrowheads="1"/>
              </p:cNvSpPr>
              <p:nvPr/>
            </p:nvSpPr>
            <p:spPr bwMode="auto">
              <a:xfrm>
                <a:off x="12630" y="720"/>
                <a:ext cx="2850" cy="1425"/>
              </a:xfrm>
              <a:prstGeom prst="ellipse">
                <a:avLst/>
              </a:prstGeom>
              <a:solidFill>
                <a:srgbClr val="C2D69B"/>
              </a:solid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ctr" anchorCtr="0" compatLnSpc="1">
                <a:prstTxWarp prst="textNoShape">
                  <a:avLst/>
                </a:prstTxWarp>
              </a:bodyPr>
              <a:lstStyle/>
              <a:p>
                <a:pPr algn="ctr"/>
                <a:endParaRPr lang="en-US" sz="3000" dirty="0"/>
              </a:p>
            </p:txBody>
          </p:sp>
          <p:sp>
            <p:nvSpPr>
              <p:cNvPr id="46111" name="Line 31"/>
              <p:cNvSpPr>
                <a:spLocks noChangeShapeType="1"/>
              </p:cNvSpPr>
              <p:nvPr/>
            </p:nvSpPr>
            <p:spPr bwMode="auto">
              <a:xfrm>
                <a:off x="7467" y="2133"/>
                <a:ext cx="2346" cy="1947"/>
              </a:xfrm>
              <a:prstGeom prst="line">
                <a:avLst/>
              </a:prstGeom>
              <a:noFill/>
              <a:ln w="31750">
                <a:solidFill>
                  <a:srgbClr val="000000"/>
                </a:solidFill>
                <a:round/>
                <a:headEnd/>
                <a:tailEnd type="triangle" w="med" len="med"/>
              </a:ln>
              <a:effectLst/>
            </p:spPr>
            <p:txBody>
              <a:bodyPr vert="horz" wrap="square" lIns="91440" tIns="91440" rIns="91440" bIns="91440" numCol="1" anchor="t" anchorCtr="0" compatLnSpc="1">
                <a:prstTxWarp prst="textNoShape">
                  <a:avLst/>
                </a:prstTxWarp>
              </a:bodyPr>
              <a:lstStyle/>
              <a:p>
                <a:endParaRPr lang="en-US" dirty="0"/>
              </a:p>
            </p:txBody>
          </p:sp>
          <p:sp>
            <p:nvSpPr>
              <p:cNvPr id="46112" name="Line 32"/>
              <p:cNvSpPr>
                <a:spLocks noChangeShapeType="1"/>
              </p:cNvSpPr>
              <p:nvPr/>
            </p:nvSpPr>
            <p:spPr bwMode="auto">
              <a:xfrm>
                <a:off x="10800" y="2160"/>
                <a:ext cx="0" cy="1800"/>
              </a:xfrm>
              <a:prstGeom prst="line">
                <a:avLst/>
              </a:prstGeom>
              <a:noFill/>
              <a:ln w="31750">
                <a:solidFill>
                  <a:srgbClr val="000000"/>
                </a:solidFill>
                <a:round/>
                <a:headEnd/>
                <a:tailEnd type="triangle" w="med" len="med"/>
              </a:ln>
              <a:effectLst/>
            </p:spPr>
            <p:txBody>
              <a:bodyPr vert="horz" wrap="square" lIns="91440" tIns="91440" rIns="91440" bIns="91440" numCol="1" anchor="t" anchorCtr="0" compatLnSpc="1">
                <a:prstTxWarp prst="textNoShape">
                  <a:avLst/>
                </a:prstTxWarp>
              </a:bodyPr>
              <a:lstStyle/>
              <a:p>
                <a:endParaRPr lang="en-US" dirty="0"/>
              </a:p>
            </p:txBody>
          </p:sp>
          <p:sp>
            <p:nvSpPr>
              <p:cNvPr id="46113" name="Line 33"/>
              <p:cNvSpPr>
                <a:spLocks noChangeShapeType="1"/>
              </p:cNvSpPr>
              <p:nvPr/>
            </p:nvSpPr>
            <p:spPr bwMode="auto">
              <a:xfrm flipH="1">
                <a:off x="11787" y="2160"/>
                <a:ext cx="2253" cy="1973"/>
              </a:xfrm>
              <a:prstGeom prst="line">
                <a:avLst/>
              </a:prstGeom>
              <a:noFill/>
              <a:ln w="31750">
                <a:solidFill>
                  <a:srgbClr val="000000"/>
                </a:solidFill>
                <a:round/>
                <a:headEnd/>
                <a:tailEnd type="triangle" w="med" len="med"/>
              </a:ln>
              <a:effectLst/>
            </p:spPr>
            <p:txBody>
              <a:bodyPr vert="horz" wrap="square" lIns="91440" tIns="91440" rIns="91440" bIns="91440" numCol="1" anchor="t" anchorCtr="0" compatLnSpc="1">
                <a:prstTxWarp prst="textNoShape">
                  <a:avLst/>
                </a:prstTxWarp>
              </a:bodyPr>
              <a:lstStyle/>
              <a:p>
                <a:endParaRPr lang="en-US" dirty="0"/>
              </a:p>
            </p:txBody>
          </p:sp>
        </p:grpSp>
        <p:sp>
          <p:nvSpPr>
            <p:cNvPr id="46114" name="Line 34"/>
            <p:cNvSpPr>
              <a:spLocks noChangeShapeType="1"/>
            </p:cNvSpPr>
            <p:nvPr/>
          </p:nvSpPr>
          <p:spPr bwMode="auto">
            <a:xfrm flipH="1">
              <a:off x="10080" y="5920"/>
              <a:ext cx="1440" cy="1453"/>
            </a:xfrm>
            <a:prstGeom prst="line">
              <a:avLst/>
            </a:prstGeom>
            <a:noFill/>
            <a:ln w="31750">
              <a:solidFill>
                <a:srgbClr val="000000"/>
              </a:solidFill>
              <a:round/>
              <a:headEnd/>
              <a:tailEnd type="triangle" w="med" len="med"/>
            </a:ln>
            <a:effectLst/>
          </p:spPr>
          <p:txBody>
            <a:bodyPr vert="horz" wrap="square" lIns="91440" tIns="91440" rIns="91440" bIns="91440" numCol="1" anchor="t" anchorCtr="0" compatLnSpc="1">
              <a:prstTxWarp prst="textNoShape">
                <a:avLst/>
              </a:prstTxWarp>
            </a:bodyPr>
            <a:lstStyle/>
            <a:p>
              <a:endParaRPr lang="en-US" dirty="0"/>
            </a:p>
          </p:txBody>
        </p:sp>
        <p:sp>
          <p:nvSpPr>
            <p:cNvPr id="46115" name="Line 35"/>
            <p:cNvSpPr>
              <a:spLocks noChangeShapeType="1"/>
            </p:cNvSpPr>
            <p:nvPr/>
          </p:nvSpPr>
          <p:spPr bwMode="auto">
            <a:xfrm>
              <a:off x="7560" y="5760"/>
              <a:ext cx="173" cy="1067"/>
            </a:xfrm>
            <a:prstGeom prst="line">
              <a:avLst/>
            </a:prstGeom>
            <a:noFill/>
            <a:ln w="31750">
              <a:solidFill>
                <a:srgbClr val="000000"/>
              </a:solidFill>
              <a:round/>
              <a:headEnd/>
              <a:tailEnd type="triangle" w="med" len="med"/>
            </a:ln>
            <a:effectLst/>
          </p:spPr>
          <p:txBody>
            <a:bodyPr vert="horz" wrap="square" lIns="91440" tIns="91440" rIns="91440" bIns="91440" numCol="1" anchor="t" anchorCtr="0" compatLnSpc="1">
              <a:prstTxWarp prst="textNoShape">
                <a:avLst/>
              </a:prstTxWarp>
            </a:bodyPr>
            <a:lstStyle/>
            <a:p>
              <a:endParaRPr lang="en-US" dirty="0"/>
            </a:p>
          </p:txBody>
        </p:sp>
        <p:sp>
          <p:nvSpPr>
            <p:cNvPr id="46116" name="Line 36"/>
            <p:cNvSpPr>
              <a:spLocks noChangeShapeType="1"/>
            </p:cNvSpPr>
            <p:nvPr/>
          </p:nvSpPr>
          <p:spPr bwMode="auto">
            <a:xfrm>
              <a:off x="4320" y="6840"/>
              <a:ext cx="1227" cy="707"/>
            </a:xfrm>
            <a:prstGeom prst="line">
              <a:avLst/>
            </a:prstGeom>
            <a:noFill/>
            <a:ln w="31750">
              <a:solidFill>
                <a:srgbClr val="000000"/>
              </a:solidFill>
              <a:round/>
              <a:headEnd/>
              <a:tailEnd type="triangle" w="med" len="med"/>
            </a:ln>
            <a:effectLst/>
          </p:spPr>
          <p:txBody>
            <a:bodyPr vert="horz" wrap="square" lIns="91440" tIns="91440" rIns="91440" bIns="91440" numCol="1" anchor="t" anchorCtr="0" compatLnSpc="1">
              <a:prstTxWarp prst="textNoShape">
                <a:avLst/>
              </a:prstTxWarp>
            </a:bodyPr>
            <a:lstStyle/>
            <a:p>
              <a:endParaRPr lang="en-US" dirty="0"/>
            </a:p>
          </p:txBody>
        </p:sp>
        <p:sp>
          <p:nvSpPr>
            <p:cNvPr id="46117" name="Line 37"/>
            <p:cNvSpPr>
              <a:spLocks noChangeShapeType="1"/>
            </p:cNvSpPr>
            <p:nvPr/>
          </p:nvSpPr>
          <p:spPr bwMode="auto">
            <a:xfrm>
              <a:off x="7920" y="9000"/>
              <a:ext cx="0" cy="1080"/>
            </a:xfrm>
            <a:prstGeom prst="line">
              <a:avLst/>
            </a:prstGeom>
            <a:noFill/>
            <a:ln w="31750">
              <a:solidFill>
                <a:srgbClr val="000000"/>
              </a:solidFill>
              <a:round/>
              <a:headEnd/>
              <a:tailEnd type="triangle" w="med" len="med"/>
            </a:ln>
            <a:effectLst/>
          </p:spPr>
          <p:txBody>
            <a:bodyPr vert="horz" wrap="square" lIns="91440" tIns="91440" rIns="91440" bIns="91440" numCol="1" anchor="t" anchorCtr="0" compatLnSpc="1">
              <a:prstTxWarp prst="textNoShape">
                <a:avLst/>
              </a:prstTxWarp>
            </a:bodyPr>
            <a:lstStyle/>
            <a:p>
              <a:endParaRPr lang="en-US" dirty="0"/>
            </a:p>
          </p:txBody>
        </p:sp>
      </p:gr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a:grpSpLocks/>
          </p:cNvGrpSpPr>
          <p:nvPr/>
        </p:nvGrpSpPr>
        <p:grpSpPr bwMode="auto">
          <a:xfrm>
            <a:off x="29881" y="306295"/>
            <a:ext cx="9052859" cy="6465234"/>
            <a:chOff x="1080" y="735"/>
            <a:chExt cx="16200" cy="10785"/>
          </a:xfrm>
        </p:grpSpPr>
        <p:sp>
          <p:nvSpPr>
            <p:cNvPr id="46102" name="Oval 22"/>
            <p:cNvSpPr>
              <a:spLocks noChangeArrowheads="1"/>
            </p:cNvSpPr>
            <p:nvPr/>
          </p:nvSpPr>
          <p:spPr bwMode="auto">
            <a:xfrm>
              <a:off x="5400" y="6840"/>
              <a:ext cx="5040" cy="2160"/>
            </a:xfrm>
            <a:prstGeom prst="ellipse">
              <a:avLst/>
            </a:prstGeom>
            <a:solidFill>
              <a:srgbClr val="FFFF00"/>
            </a:solid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Arial" pitchFamily="34" charset="0"/>
                  <a:ea typeface="Times New Roman" pitchFamily="-84" charset="0"/>
                  <a:cs typeface="Arial" pitchFamily="34" charset="0"/>
                </a:rPr>
                <a:t>Differential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Arial" pitchFamily="34" charset="0"/>
                  <a:ea typeface="Times New Roman" pitchFamily="-84" charset="0"/>
                  <a:cs typeface="Arial" pitchFamily="34" charset="0"/>
                </a:rPr>
                <a:t>Reproductive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Arial" pitchFamily="34" charset="0"/>
                  <a:ea typeface="Times New Roman" pitchFamily="-84" charset="0"/>
                  <a:cs typeface="Arial" pitchFamily="34" charset="0"/>
                </a:rPr>
                <a:t>Success</a:t>
              </a:r>
            </a:p>
          </p:txBody>
        </p:sp>
        <p:sp>
          <p:nvSpPr>
            <p:cNvPr id="46103" name="Oval 23"/>
            <p:cNvSpPr>
              <a:spLocks noChangeArrowheads="1"/>
            </p:cNvSpPr>
            <p:nvPr/>
          </p:nvSpPr>
          <p:spPr bwMode="auto">
            <a:xfrm>
              <a:off x="1080" y="5040"/>
              <a:ext cx="3585" cy="2145"/>
            </a:xfrm>
            <a:prstGeom prst="ellipse">
              <a:avLst/>
            </a:prstGeom>
            <a:solidFill>
              <a:srgbClr val="8DB3E2"/>
            </a:solid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ctr" anchorCtr="0" compatLnSpc="1">
              <a:prstTxWarp prst="textNoShape">
                <a:avLst/>
              </a:prstTxWarp>
            </a:bodyPr>
            <a:lstStyle/>
            <a:p>
              <a:pPr algn="ctr"/>
              <a:r>
                <a:rPr lang="en-US" sz="3000" dirty="0" smtClean="0"/>
                <a:t>D</a:t>
              </a:r>
              <a:endParaRPr lang="en-US" sz="3000" dirty="0"/>
            </a:p>
          </p:txBody>
        </p:sp>
        <p:sp>
          <p:nvSpPr>
            <p:cNvPr id="46104" name="Oval 24"/>
            <p:cNvSpPr>
              <a:spLocks noChangeArrowheads="1"/>
            </p:cNvSpPr>
            <p:nvPr/>
          </p:nvSpPr>
          <p:spPr bwMode="auto">
            <a:xfrm>
              <a:off x="5760" y="3640"/>
              <a:ext cx="3585" cy="2145"/>
            </a:xfrm>
            <a:prstGeom prst="ellipse">
              <a:avLst/>
            </a:prstGeom>
            <a:solidFill>
              <a:srgbClr val="8DB3E2"/>
            </a:solid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ctr" anchorCtr="0" compatLnSpc="1">
              <a:prstTxWarp prst="textNoShape">
                <a:avLst/>
              </a:prstTxWarp>
            </a:bodyPr>
            <a:lstStyle/>
            <a:p>
              <a:pPr algn="ctr"/>
              <a:r>
                <a:rPr lang="en-US" sz="3000" dirty="0" smtClean="0"/>
                <a:t>E</a:t>
              </a:r>
              <a:endParaRPr lang="en-US" sz="3000" dirty="0"/>
            </a:p>
          </p:txBody>
        </p:sp>
        <p:sp>
          <p:nvSpPr>
            <p:cNvPr id="46105" name="AutoShape 25"/>
            <p:cNvSpPr>
              <a:spLocks noChangeArrowheads="1"/>
            </p:cNvSpPr>
            <p:nvPr/>
          </p:nvSpPr>
          <p:spPr bwMode="auto">
            <a:xfrm>
              <a:off x="4695" y="10080"/>
              <a:ext cx="6465" cy="1440"/>
            </a:xfrm>
            <a:prstGeom prst="roundRect">
              <a:avLst>
                <a:gd name="adj" fmla="val 16667"/>
              </a:avLst>
            </a:prstGeom>
            <a:solidFill>
              <a:srgbClr val="FFFFFF"/>
            </a:solid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ctr" anchorCtr="0" compatLnSpc="1">
              <a:prstTxWarp prst="textNoShape">
                <a:avLst/>
              </a:prstTxWarp>
            </a:bodyPr>
            <a:lstStyle/>
            <a:p>
              <a:pPr algn="ctr"/>
              <a:r>
                <a:rPr lang="en-US" sz="3000" dirty="0" smtClean="0"/>
                <a:t>Natural Selection</a:t>
              </a:r>
              <a:endParaRPr lang="en-US" sz="3000" dirty="0"/>
            </a:p>
          </p:txBody>
        </p:sp>
        <p:grpSp>
          <p:nvGrpSpPr>
            <p:cNvPr id="3" name="Group 26"/>
            <p:cNvGrpSpPr>
              <a:grpSpLocks/>
            </p:cNvGrpSpPr>
            <p:nvPr/>
          </p:nvGrpSpPr>
          <p:grpSpPr bwMode="auto">
            <a:xfrm>
              <a:off x="7920" y="735"/>
              <a:ext cx="9360" cy="5385"/>
              <a:chOff x="6120" y="720"/>
              <a:chExt cx="9360" cy="5385"/>
            </a:xfrm>
          </p:grpSpPr>
          <p:sp>
            <p:nvSpPr>
              <p:cNvPr id="46107" name="Oval 27"/>
              <p:cNvSpPr>
                <a:spLocks noChangeArrowheads="1"/>
              </p:cNvSpPr>
              <p:nvPr/>
            </p:nvSpPr>
            <p:spPr bwMode="auto">
              <a:xfrm>
                <a:off x="9000" y="3960"/>
                <a:ext cx="3585" cy="2145"/>
              </a:xfrm>
              <a:prstGeom prst="ellipse">
                <a:avLst/>
              </a:prstGeom>
              <a:solidFill>
                <a:srgbClr val="8DB3E2"/>
              </a:solid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ctr" anchorCtr="0" compatLnSpc="1">
                <a:prstTxWarp prst="textNoShape">
                  <a:avLst/>
                </a:prstTxWarp>
              </a:bodyPr>
              <a:lstStyle/>
              <a:p>
                <a:pPr algn="ctr"/>
                <a:r>
                  <a:rPr lang="en-US" sz="3000" dirty="0" smtClean="0"/>
                  <a:t>F</a:t>
                </a:r>
                <a:endParaRPr lang="en-US" sz="3000" dirty="0"/>
              </a:p>
            </p:txBody>
          </p:sp>
          <p:sp>
            <p:nvSpPr>
              <p:cNvPr id="46108" name="Oval 28"/>
              <p:cNvSpPr>
                <a:spLocks noChangeArrowheads="1"/>
              </p:cNvSpPr>
              <p:nvPr/>
            </p:nvSpPr>
            <p:spPr bwMode="auto">
              <a:xfrm>
                <a:off x="6120" y="720"/>
                <a:ext cx="2850" cy="1425"/>
              </a:xfrm>
              <a:prstGeom prst="ellipse">
                <a:avLst/>
              </a:prstGeom>
              <a:solidFill>
                <a:srgbClr val="C2D69B"/>
              </a:solid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ctr" anchorCtr="0" compatLnSpc="1">
                <a:prstTxWarp prst="textNoShape">
                  <a:avLst/>
                </a:prstTxWarp>
              </a:bodyPr>
              <a:lstStyle/>
              <a:p>
                <a:pPr algn="ctr"/>
                <a:r>
                  <a:rPr lang="en-US" sz="3000" dirty="0" smtClean="0"/>
                  <a:t>A</a:t>
                </a:r>
                <a:endParaRPr lang="en-US" sz="3000" dirty="0"/>
              </a:p>
            </p:txBody>
          </p:sp>
          <p:sp>
            <p:nvSpPr>
              <p:cNvPr id="46109" name="Oval 29"/>
              <p:cNvSpPr>
                <a:spLocks noChangeArrowheads="1"/>
              </p:cNvSpPr>
              <p:nvPr/>
            </p:nvSpPr>
            <p:spPr bwMode="auto">
              <a:xfrm>
                <a:off x="9360" y="720"/>
                <a:ext cx="2850" cy="1425"/>
              </a:xfrm>
              <a:prstGeom prst="ellipse">
                <a:avLst/>
              </a:prstGeom>
              <a:solidFill>
                <a:srgbClr val="C2D69B"/>
              </a:solid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ctr" anchorCtr="0" compatLnSpc="1">
                <a:prstTxWarp prst="textNoShape">
                  <a:avLst/>
                </a:prstTxWarp>
              </a:bodyPr>
              <a:lstStyle/>
              <a:p>
                <a:pPr algn="ctr"/>
                <a:r>
                  <a:rPr lang="en-US" sz="3000" dirty="0" smtClean="0"/>
                  <a:t>B</a:t>
                </a:r>
                <a:endParaRPr lang="en-US" sz="3000" dirty="0"/>
              </a:p>
            </p:txBody>
          </p:sp>
          <p:sp>
            <p:nvSpPr>
              <p:cNvPr id="46110" name="Oval 30"/>
              <p:cNvSpPr>
                <a:spLocks noChangeArrowheads="1"/>
              </p:cNvSpPr>
              <p:nvPr/>
            </p:nvSpPr>
            <p:spPr bwMode="auto">
              <a:xfrm>
                <a:off x="12630" y="720"/>
                <a:ext cx="2850" cy="1425"/>
              </a:xfrm>
              <a:prstGeom prst="ellipse">
                <a:avLst/>
              </a:prstGeom>
              <a:solidFill>
                <a:srgbClr val="C2D69B"/>
              </a:solid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ctr" anchorCtr="0" compatLnSpc="1">
                <a:prstTxWarp prst="textNoShape">
                  <a:avLst/>
                </a:prstTxWarp>
              </a:bodyPr>
              <a:lstStyle/>
              <a:p>
                <a:pPr algn="ctr"/>
                <a:r>
                  <a:rPr lang="en-US" sz="3000" dirty="0" smtClean="0"/>
                  <a:t>C</a:t>
                </a:r>
                <a:endParaRPr lang="en-US" sz="3000" dirty="0"/>
              </a:p>
            </p:txBody>
          </p:sp>
          <p:sp>
            <p:nvSpPr>
              <p:cNvPr id="46111" name="Line 31"/>
              <p:cNvSpPr>
                <a:spLocks noChangeShapeType="1"/>
              </p:cNvSpPr>
              <p:nvPr/>
            </p:nvSpPr>
            <p:spPr bwMode="auto">
              <a:xfrm>
                <a:off x="7467" y="2133"/>
                <a:ext cx="2346" cy="1947"/>
              </a:xfrm>
              <a:prstGeom prst="line">
                <a:avLst/>
              </a:prstGeom>
              <a:noFill/>
              <a:ln w="31750">
                <a:solidFill>
                  <a:srgbClr val="000000"/>
                </a:solidFill>
                <a:round/>
                <a:headEnd/>
                <a:tailEnd type="triangle" w="med" len="med"/>
              </a:ln>
              <a:effectLst/>
            </p:spPr>
            <p:txBody>
              <a:bodyPr vert="horz" wrap="square" lIns="91440" tIns="91440" rIns="91440" bIns="91440" numCol="1" anchor="t" anchorCtr="0" compatLnSpc="1">
                <a:prstTxWarp prst="textNoShape">
                  <a:avLst/>
                </a:prstTxWarp>
              </a:bodyPr>
              <a:lstStyle/>
              <a:p>
                <a:endParaRPr lang="en-US" dirty="0"/>
              </a:p>
            </p:txBody>
          </p:sp>
          <p:sp>
            <p:nvSpPr>
              <p:cNvPr id="46112" name="Line 32"/>
              <p:cNvSpPr>
                <a:spLocks noChangeShapeType="1"/>
              </p:cNvSpPr>
              <p:nvPr/>
            </p:nvSpPr>
            <p:spPr bwMode="auto">
              <a:xfrm>
                <a:off x="10800" y="2160"/>
                <a:ext cx="0" cy="1800"/>
              </a:xfrm>
              <a:prstGeom prst="line">
                <a:avLst/>
              </a:prstGeom>
              <a:noFill/>
              <a:ln w="31750">
                <a:solidFill>
                  <a:srgbClr val="000000"/>
                </a:solidFill>
                <a:round/>
                <a:headEnd/>
                <a:tailEnd type="triangle" w="med" len="med"/>
              </a:ln>
              <a:effectLst/>
            </p:spPr>
            <p:txBody>
              <a:bodyPr vert="horz" wrap="square" lIns="91440" tIns="91440" rIns="91440" bIns="91440" numCol="1" anchor="t" anchorCtr="0" compatLnSpc="1">
                <a:prstTxWarp prst="textNoShape">
                  <a:avLst/>
                </a:prstTxWarp>
              </a:bodyPr>
              <a:lstStyle/>
              <a:p>
                <a:endParaRPr lang="en-US" dirty="0"/>
              </a:p>
            </p:txBody>
          </p:sp>
          <p:sp>
            <p:nvSpPr>
              <p:cNvPr id="46113" name="Line 33"/>
              <p:cNvSpPr>
                <a:spLocks noChangeShapeType="1"/>
              </p:cNvSpPr>
              <p:nvPr/>
            </p:nvSpPr>
            <p:spPr bwMode="auto">
              <a:xfrm flipH="1">
                <a:off x="11787" y="2160"/>
                <a:ext cx="2253" cy="1973"/>
              </a:xfrm>
              <a:prstGeom prst="line">
                <a:avLst/>
              </a:prstGeom>
              <a:noFill/>
              <a:ln w="31750">
                <a:solidFill>
                  <a:srgbClr val="000000"/>
                </a:solidFill>
                <a:round/>
                <a:headEnd/>
                <a:tailEnd type="triangle" w="med" len="med"/>
              </a:ln>
              <a:effectLst/>
            </p:spPr>
            <p:txBody>
              <a:bodyPr vert="horz" wrap="square" lIns="91440" tIns="91440" rIns="91440" bIns="91440" numCol="1" anchor="t" anchorCtr="0" compatLnSpc="1">
                <a:prstTxWarp prst="textNoShape">
                  <a:avLst/>
                </a:prstTxWarp>
              </a:bodyPr>
              <a:lstStyle/>
              <a:p>
                <a:endParaRPr lang="en-US" dirty="0"/>
              </a:p>
            </p:txBody>
          </p:sp>
        </p:grpSp>
        <p:sp>
          <p:nvSpPr>
            <p:cNvPr id="46114" name="Line 34"/>
            <p:cNvSpPr>
              <a:spLocks noChangeShapeType="1"/>
            </p:cNvSpPr>
            <p:nvPr/>
          </p:nvSpPr>
          <p:spPr bwMode="auto">
            <a:xfrm flipH="1">
              <a:off x="10080" y="5920"/>
              <a:ext cx="1440" cy="1453"/>
            </a:xfrm>
            <a:prstGeom prst="line">
              <a:avLst/>
            </a:prstGeom>
            <a:noFill/>
            <a:ln w="31750">
              <a:solidFill>
                <a:srgbClr val="000000"/>
              </a:solidFill>
              <a:round/>
              <a:headEnd/>
              <a:tailEnd type="triangle" w="med" len="med"/>
            </a:ln>
            <a:effectLst/>
          </p:spPr>
          <p:txBody>
            <a:bodyPr vert="horz" wrap="square" lIns="91440" tIns="91440" rIns="91440" bIns="91440" numCol="1" anchor="t" anchorCtr="0" compatLnSpc="1">
              <a:prstTxWarp prst="textNoShape">
                <a:avLst/>
              </a:prstTxWarp>
            </a:bodyPr>
            <a:lstStyle/>
            <a:p>
              <a:endParaRPr lang="en-US" dirty="0"/>
            </a:p>
          </p:txBody>
        </p:sp>
        <p:sp>
          <p:nvSpPr>
            <p:cNvPr id="46115" name="Line 35"/>
            <p:cNvSpPr>
              <a:spLocks noChangeShapeType="1"/>
            </p:cNvSpPr>
            <p:nvPr/>
          </p:nvSpPr>
          <p:spPr bwMode="auto">
            <a:xfrm>
              <a:off x="7560" y="5760"/>
              <a:ext cx="173" cy="1067"/>
            </a:xfrm>
            <a:prstGeom prst="line">
              <a:avLst/>
            </a:prstGeom>
            <a:noFill/>
            <a:ln w="31750">
              <a:solidFill>
                <a:srgbClr val="000000"/>
              </a:solidFill>
              <a:round/>
              <a:headEnd/>
              <a:tailEnd type="triangle" w="med" len="med"/>
            </a:ln>
            <a:effectLst/>
          </p:spPr>
          <p:txBody>
            <a:bodyPr vert="horz" wrap="square" lIns="91440" tIns="91440" rIns="91440" bIns="91440" numCol="1" anchor="t" anchorCtr="0" compatLnSpc="1">
              <a:prstTxWarp prst="textNoShape">
                <a:avLst/>
              </a:prstTxWarp>
            </a:bodyPr>
            <a:lstStyle/>
            <a:p>
              <a:endParaRPr lang="en-US" dirty="0"/>
            </a:p>
          </p:txBody>
        </p:sp>
        <p:sp>
          <p:nvSpPr>
            <p:cNvPr id="46116" name="Line 36"/>
            <p:cNvSpPr>
              <a:spLocks noChangeShapeType="1"/>
            </p:cNvSpPr>
            <p:nvPr/>
          </p:nvSpPr>
          <p:spPr bwMode="auto">
            <a:xfrm>
              <a:off x="4320" y="6840"/>
              <a:ext cx="1227" cy="707"/>
            </a:xfrm>
            <a:prstGeom prst="line">
              <a:avLst/>
            </a:prstGeom>
            <a:noFill/>
            <a:ln w="31750">
              <a:solidFill>
                <a:srgbClr val="000000"/>
              </a:solidFill>
              <a:round/>
              <a:headEnd/>
              <a:tailEnd type="triangle" w="med" len="med"/>
            </a:ln>
            <a:effectLst/>
          </p:spPr>
          <p:txBody>
            <a:bodyPr vert="horz" wrap="square" lIns="91440" tIns="91440" rIns="91440" bIns="91440" numCol="1" anchor="t" anchorCtr="0" compatLnSpc="1">
              <a:prstTxWarp prst="textNoShape">
                <a:avLst/>
              </a:prstTxWarp>
            </a:bodyPr>
            <a:lstStyle/>
            <a:p>
              <a:endParaRPr lang="en-US" dirty="0"/>
            </a:p>
          </p:txBody>
        </p:sp>
        <p:sp>
          <p:nvSpPr>
            <p:cNvPr id="46117" name="Line 37"/>
            <p:cNvSpPr>
              <a:spLocks noChangeShapeType="1"/>
            </p:cNvSpPr>
            <p:nvPr/>
          </p:nvSpPr>
          <p:spPr bwMode="auto">
            <a:xfrm>
              <a:off x="7920" y="9000"/>
              <a:ext cx="0" cy="1080"/>
            </a:xfrm>
            <a:prstGeom prst="line">
              <a:avLst/>
            </a:prstGeom>
            <a:noFill/>
            <a:ln w="31750">
              <a:solidFill>
                <a:srgbClr val="000000"/>
              </a:solidFill>
              <a:round/>
              <a:headEnd/>
              <a:tailEnd type="triangle" w="med" len="med"/>
            </a:ln>
            <a:effectLst/>
          </p:spPr>
          <p:txBody>
            <a:bodyPr vert="horz" wrap="square" lIns="91440" tIns="91440" rIns="91440" bIns="91440" numCol="1" anchor="t" anchorCtr="0" compatLnSpc="1">
              <a:prstTxWarp prst="textNoShape">
                <a:avLst/>
              </a:prstTxWarp>
            </a:bodyPr>
            <a:lstStyle/>
            <a:p>
              <a:endParaRPr lang="en-US" dirty="0"/>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03" name="Oval 23"/>
          <p:cNvSpPr>
            <a:spLocks noChangeArrowheads="1"/>
          </p:cNvSpPr>
          <p:nvPr/>
        </p:nvSpPr>
        <p:spPr bwMode="auto">
          <a:xfrm>
            <a:off x="29881" y="2886993"/>
            <a:ext cx="2003364" cy="1285853"/>
          </a:xfrm>
          <a:prstGeom prst="ellipse">
            <a:avLst/>
          </a:prstGeom>
          <a:solidFill>
            <a:srgbClr val="8DB3E2"/>
          </a:solid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ctr" anchorCtr="0" compatLnSpc="1">
            <a:prstTxWarp prst="textNoShape">
              <a:avLst/>
            </a:prstTxWarp>
          </a:bodyPr>
          <a:lstStyle/>
          <a:p>
            <a:pPr algn="ctr"/>
            <a:r>
              <a:rPr lang="en-US" sz="2000" dirty="0" smtClean="0"/>
              <a:t>Genetic</a:t>
            </a:r>
          </a:p>
          <a:p>
            <a:pPr algn="ctr"/>
            <a:r>
              <a:rPr lang="en-US" sz="2000" dirty="0" smtClean="0"/>
              <a:t>Variation</a:t>
            </a:r>
            <a:endParaRPr lang="en-US" sz="2000" dirty="0"/>
          </a:p>
        </p:txBody>
      </p:sp>
      <p:sp>
        <p:nvSpPr>
          <p:cNvPr id="46104" name="Oval 24"/>
          <p:cNvSpPr>
            <a:spLocks noChangeArrowheads="1"/>
          </p:cNvSpPr>
          <p:nvPr/>
        </p:nvSpPr>
        <p:spPr bwMode="auto">
          <a:xfrm>
            <a:off x="2645151" y="2047742"/>
            <a:ext cx="2003364" cy="1285853"/>
          </a:xfrm>
          <a:prstGeom prst="ellipse">
            <a:avLst/>
          </a:prstGeom>
          <a:solidFill>
            <a:srgbClr val="8DB3E2"/>
          </a:solid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ctr" anchorCtr="0" compatLnSpc="1">
            <a:prstTxWarp prst="textNoShape">
              <a:avLst/>
            </a:prstTxWarp>
          </a:bodyPr>
          <a:lstStyle/>
          <a:p>
            <a:pPr algn="ctr"/>
            <a:r>
              <a:rPr lang="en-US" sz="2200" dirty="0" smtClean="0"/>
              <a:t>Fitness</a:t>
            </a:r>
            <a:endParaRPr lang="en-US" sz="2200" dirty="0"/>
          </a:p>
        </p:txBody>
      </p:sp>
      <p:sp>
        <p:nvSpPr>
          <p:cNvPr id="46107" name="Oval 27"/>
          <p:cNvSpPr>
            <a:spLocks noChangeArrowheads="1"/>
          </p:cNvSpPr>
          <p:nvPr/>
        </p:nvSpPr>
        <p:spPr bwMode="auto">
          <a:xfrm>
            <a:off x="5461596" y="2248563"/>
            <a:ext cx="2003364" cy="1285853"/>
          </a:xfrm>
          <a:prstGeom prst="ellipse">
            <a:avLst/>
          </a:prstGeom>
          <a:solidFill>
            <a:srgbClr val="8DB3E2"/>
          </a:solid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ctr" anchorCtr="0" compatLnSpc="1">
            <a:prstTxWarp prst="textNoShape">
              <a:avLst/>
            </a:prstTxWarp>
          </a:bodyPr>
          <a:lstStyle/>
          <a:p>
            <a:pPr algn="ctr"/>
            <a:r>
              <a:rPr lang="en-US" sz="1600" dirty="0" smtClean="0"/>
              <a:t>Competition</a:t>
            </a:r>
            <a:endParaRPr lang="en-US" sz="1600" dirty="0"/>
          </a:p>
        </p:txBody>
      </p:sp>
      <p:sp>
        <p:nvSpPr>
          <p:cNvPr id="46108" name="Oval 28"/>
          <p:cNvSpPr>
            <a:spLocks noChangeArrowheads="1"/>
          </p:cNvSpPr>
          <p:nvPr/>
        </p:nvSpPr>
        <p:spPr bwMode="auto">
          <a:xfrm>
            <a:off x="3852199" y="306295"/>
            <a:ext cx="1592633" cy="854238"/>
          </a:xfrm>
          <a:prstGeom prst="ellipse">
            <a:avLst/>
          </a:prstGeom>
          <a:solidFill>
            <a:srgbClr val="C2D69B"/>
          </a:solid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ctr" anchorCtr="0" compatLnSpc="1">
            <a:prstTxWarp prst="textNoShape">
              <a:avLst/>
            </a:prstTxWarp>
          </a:bodyPr>
          <a:lstStyle/>
          <a:p>
            <a:pPr algn="ctr"/>
            <a:r>
              <a:rPr lang="en-US" sz="1500" dirty="0" smtClean="0"/>
              <a:t>Limited</a:t>
            </a:r>
          </a:p>
          <a:p>
            <a:pPr algn="ctr"/>
            <a:r>
              <a:rPr lang="en-US" sz="1500" dirty="0" smtClean="0"/>
              <a:t>Resources</a:t>
            </a:r>
            <a:endParaRPr lang="en-US" sz="1500" dirty="0"/>
          </a:p>
        </p:txBody>
      </p:sp>
      <p:sp>
        <p:nvSpPr>
          <p:cNvPr id="46109" name="Oval 29"/>
          <p:cNvSpPr>
            <a:spLocks noChangeArrowheads="1"/>
          </p:cNvSpPr>
          <p:nvPr/>
        </p:nvSpPr>
        <p:spPr bwMode="auto">
          <a:xfrm>
            <a:off x="5662771" y="306295"/>
            <a:ext cx="1592633" cy="854238"/>
          </a:xfrm>
          <a:prstGeom prst="ellipse">
            <a:avLst/>
          </a:prstGeom>
          <a:solidFill>
            <a:srgbClr val="C2D69B"/>
          </a:solid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ctr" anchorCtr="0" compatLnSpc="1">
            <a:prstTxWarp prst="textNoShape">
              <a:avLst/>
            </a:prstTxWarp>
          </a:bodyPr>
          <a:lstStyle/>
          <a:p>
            <a:pPr algn="ctr"/>
            <a:r>
              <a:rPr lang="en-US" sz="1000" dirty="0" smtClean="0"/>
              <a:t>Organisms produce more offspring than can survive.</a:t>
            </a:r>
            <a:endParaRPr lang="en-US" sz="1000" dirty="0"/>
          </a:p>
        </p:txBody>
      </p:sp>
      <p:sp>
        <p:nvSpPr>
          <p:cNvPr id="46110" name="Oval 30"/>
          <p:cNvSpPr>
            <a:spLocks noChangeArrowheads="1"/>
          </p:cNvSpPr>
          <p:nvPr/>
        </p:nvSpPr>
        <p:spPr bwMode="auto">
          <a:xfrm>
            <a:off x="7490107" y="306295"/>
            <a:ext cx="1592633" cy="854238"/>
          </a:xfrm>
          <a:prstGeom prst="ellipse">
            <a:avLst/>
          </a:prstGeom>
          <a:solidFill>
            <a:srgbClr val="C2D69B"/>
          </a:solid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ctr" anchorCtr="0" compatLnSpc="1">
            <a:prstTxWarp prst="textNoShape">
              <a:avLst/>
            </a:prstTxWarp>
          </a:bodyPr>
          <a:lstStyle/>
          <a:p>
            <a:pPr algn="ctr"/>
            <a:r>
              <a:rPr lang="en-US" sz="1000" dirty="0" smtClean="0"/>
              <a:t>Environmental Factors</a:t>
            </a:r>
            <a:endParaRPr lang="en-US" sz="1000" dirty="0"/>
          </a:p>
        </p:txBody>
      </p:sp>
      <p:grpSp>
        <p:nvGrpSpPr>
          <p:cNvPr id="2" name="Group 18"/>
          <p:cNvGrpSpPr/>
          <p:nvPr/>
        </p:nvGrpSpPr>
        <p:grpSpPr>
          <a:xfrm>
            <a:off x="1840453" y="1153340"/>
            <a:ext cx="6437588" cy="5618189"/>
            <a:chOff x="1840453" y="1153340"/>
            <a:chExt cx="6437588" cy="5618189"/>
          </a:xfrm>
        </p:grpSpPr>
        <p:sp>
          <p:nvSpPr>
            <p:cNvPr id="46102" name="Oval 22"/>
            <p:cNvSpPr>
              <a:spLocks noChangeArrowheads="1"/>
            </p:cNvSpPr>
            <p:nvPr/>
          </p:nvSpPr>
          <p:spPr bwMode="auto">
            <a:xfrm>
              <a:off x="2443977" y="3966031"/>
              <a:ext cx="2816445" cy="1294845"/>
            </a:xfrm>
            <a:prstGeom prst="ellipse">
              <a:avLst/>
            </a:prstGeom>
            <a:solidFill>
              <a:srgbClr val="FFFF00"/>
            </a:solid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Arial" pitchFamily="34" charset="0"/>
                  <a:ea typeface="Times New Roman" pitchFamily="-84" charset="0"/>
                  <a:cs typeface="Arial" pitchFamily="34" charset="0"/>
                </a:rPr>
                <a:t>Differential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Arial" pitchFamily="34" charset="0"/>
                  <a:ea typeface="Times New Roman" pitchFamily="-84" charset="0"/>
                  <a:cs typeface="Arial" pitchFamily="34" charset="0"/>
                </a:rPr>
                <a:t>Reproductive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Arial" pitchFamily="34" charset="0"/>
                  <a:ea typeface="Times New Roman" pitchFamily="-84" charset="0"/>
                  <a:cs typeface="Arial" pitchFamily="34" charset="0"/>
                </a:rPr>
                <a:t>Success</a:t>
              </a:r>
            </a:p>
          </p:txBody>
        </p:sp>
        <p:sp>
          <p:nvSpPr>
            <p:cNvPr id="46105" name="AutoShape 25"/>
            <p:cNvSpPr>
              <a:spLocks noChangeArrowheads="1"/>
            </p:cNvSpPr>
            <p:nvPr/>
          </p:nvSpPr>
          <p:spPr bwMode="auto">
            <a:xfrm>
              <a:off x="2050010" y="5908299"/>
              <a:ext cx="3612761" cy="863230"/>
            </a:xfrm>
            <a:prstGeom prst="roundRect">
              <a:avLst>
                <a:gd name="adj" fmla="val 16667"/>
              </a:avLst>
            </a:prstGeom>
            <a:solidFill>
              <a:srgbClr val="FFFFFF"/>
            </a:solid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ctr" anchorCtr="0" compatLnSpc="1">
              <a:prstTxWarp prst="textNoShape">
                <a:avLst/>
              </a:prstTxWarp>
            </a:bodyPr>
            <a:lstStyle/>
            <a:p>
              <a:pPr algn="ctr"/>
              <a:r>
                <a:rPr lang="en-US" sz="3000" dirty="0" smtClean="0"/>
                <a:t>Natural Selection</a:t>
              </a:r>
              <a:endParaRPr lang="en-US" sz="3000" dirty="0"/>
            </a:p>
          </p:txBody>
        </p:sp>
        <p:sp>
          <p:nvSpPr>
            <p:cNvPr id="46111" name="Line 31"/>
            <p:cNvSpPr>
              <a:spLocks noChangeShapeType="1"/>
            </p:cNvSpPr>
            <p:nvPr/>
          </p:nvSpPr>
          <p:spPr bwMode="auto">
            <a:xfrm>
              <a:off x="4604927" y="1153340"/>
              <a:ext cx="1310988" cy="1167159"/>
            </a:xfrm>
            <a:prstGeom prst="line">
              <a:avLst/>
            </a:prstGeom>
            <a:noFill/>
            <a:ln w="31750">
              <a:solidFill>
                <a:srgbClr val="000000"/>
              </a:solidFill>
              <a:round/>
              <a:headEnd/>
              <a:tailEnd type="triangle" w="med" len="med"/>
            </a:ln>
            <a:effectLst/>
          </p:spPr>
          <p:txBody>
            <a:bodyPr vert="horz" wrap="square" lIns="91440" tIns="91440" rIns="91440" bIns="91440" numCol="1" anchor="t" anchorCtr="0" compatLnSpc="1">
              <a:prstTxWarp prst="textNoShape">
                <a:avLst/>
              </a:prstTxWarp>
            </a:bodyPr>
            <a:lstStyle/>
            <a:p>
              <a:endParaRPr lang="en-US" dirty="0"/>
            </a:p>
          </p:txBody>
        </p:sp>
        <p:sp>
          <p:nvSpPr>
            <p:cNvPr id="46112" name="Line 32"/>
            <p:cNvSpPr>
              <a:spLocks noChangeShapeType="1"/>
            </p:cNvSpPr>
            <p:nvPr/>
          </p:nvSpPr>
          <p:spPr bwMode="auto">
            <a:xfrm>
              <a:off x="6467470" y="1169525"/>
              <a:ext cx="0" cy="1079038"/>
            </a:xfrm>
            <a:prstGeom prst="line">
              <a:avLst/>
            </a:prstGeom>
            <a:noFill/>
            <a:ln w="31750">
              <a:solidFill>
                <a:srgbClr val="000000"/>
              </a:solidFill>
              <a:round/>
              <a:headEnd/>
              <a:tailEnd type="triangle" w="med" len="med"/>
            </a:ln>
            <a:effectLst/>
          </p:spPr>
          <p:txBody>
            <a:bodyPr vert="horz" wrap="square" lIns="91440" tIns="91440" rIns="91440" bIns="91440" numCol="1" anchor="t" anchorCtr="0" compatLnSpc="1">
              <a:prstTxWarp prst="textNoShape">
                <a:avLst/>
              </a:prstTxWarp>
            </a:bodyPr>
            <a:lstStyle/>
            <a:p>
              <a:endParaRPr lang="en-US" dirty="0"/>
            </a:p>
          </p:txBody>
        </p:sp>
        <p:sp>
          <p:nvSpPr>
            <p:cNvPr id="46113" name="Line 33"/>
            <p:cNvSpPr>
              <a:spLocks noChangeShapeType="1"/>
            </p:cNvSpPr>
            <p:nvPr/>
          </p:nvSpPr>
          <p:spPr bwMode="auto">
            <a:xfrm flipH="1">
              <a:off x="7019023" y="1169525"/>
              <a:ext cx="1259018" cy="1182745"/>
            </a:xfrm>
            <a:prstGeom prst="line">
              <a:avLst/>
            </a:prstGeom>
            <a:noFill/>
            <a:ln w="31750">
              <a:solidFill>
                <a:srgbClr val="000000"/>
              </a:solidFill>
              <a:round/>
              <a:headEnd/>
              <a:tailEnd type="triangle" w="med" len="med"/>
            </a:ln>
            <a:effectLst/>
          </p:spPr>
          <p:txBody>
            <a:bodyPr vert="horz" wrap="square" lIns="91440" tIns="91440" rIns="91440" bIns="91440" numCol="1" anchor="t" anchorCtr="0" compatLnSpc="1">
              <a:prstTxWarp prst="textNoShape">
                <a:avLst/>
              </a:prstTxWarp>
            </a:bodyPr>
            <a:lstStyle/>
            <a:p>
              <a:endParaRPr lang="en-US" dirty="0"/>
            </a:p>
          </p:txBody>
        </p:sp>
        <p:sp>
          <p:nvSpPr>
            <p:cNvPr id="46114" name="Line 34"/>
            <p:cNvSpPr>
              <a:spLocks noChangeShapeType="1"/>
            </p:cNvSpPr>
            <p:nvPr/>
          </p:nvSpPr>
          <p:spPr bwMode="auto">
            <a:xfrm flipH="1">
              <a:off x="5059247" y="3414523"/>
              <a:ext cx="804699" cy="871023"/>
            </a:xfrm>
            <a:prstGeom prst="line">
              <a:avLst/>
            </a:prstGeom>
            <a:noFill/>
            <a:ln w="31750">
              <a:solidFill>
                <a:srgbClr val="000000"/>
              </a:solidFill>
              <a:round/>
              <a:headEnd/>
              <a:tailEnd type="triangle" w="med" len="med"/>
            </a:ln>
            <a:effectLst/>
          </p:spPr>
          <p:txBody>
            <a:bodyPr vert="horz" wrap="square" lIns="91440" tIns="91440" rIns="91440" bIns="91440" numCol="1" anchor="t" anchorCtr="0" compatLnSpc="1">
              <a:prstTxWarp prst="textNoShape">
                <a:avLst/>
              </a:prstTxWarp>
            </a:bodyPr>
            <a:lstStyle/>
            <a:p>
              <a:endParaRPr lang="en-US" dirty="0"/>
            </a:p>
          </p:txBody>
        </p:sp>
        <p:sp>
          <p:nvSpPr>
            <p:cNvPr id="46115" name="Line 35"/>
            <p:cNvSpPr>
              <a:spLocks noChangeShapeType="1"/>
            </p:cNvSpPr>
            <p:nvPr/>
          </p:nvSpPr>
          <p:spPr bwMode="auto">
            <a:xfrm>
              <a:off x="3651025" y="3318608"/>
              <a:ext cx="96676" cy="639630"/>
            </a:xfrm>
            <a:prstGeom prst="line">
              <a:avLst/>
            </a:prstGeom>
            <a:noFill/>
            <a:ln w="31750">
              <a:solidFill>
                <a:srgbClr val="000000"/>
              </a:solidFill>
              <a:round/>
              <a:headEnd/>
              <a:tailEnd type="triangle" w="med" len="med"/>
            </a:ln>
            <a:effectLst/>
          </p:spPr>
          <p:txBody>
            <a:bodyPr vert="horz" wrap="square" lIns="91440" tIns="91440" rIns="91440" bIns="91440" numCol="1" anchor="t" anchorCtr="0" compatLnSpc="1">
              <a:prstTxWarp prst="textNoShape">
                <a:avLst/>
              </a:prstTxWarp>
            </a:bodyPr>
            <a:lstStyle/>
            <a:p>
              <a:endParaRPr lang="en-US" dirty="0"/>
            </a:p>
          </p:txBody>
        </p:sp>
        <p:sp>
          <p:nvSpPr>
            <p:cNvPr id="46116" name="Line 36"/>
            <p:cNvSpPr>
              <a:spLocks noChangeShapeType="1"/>
            </p:cNvSpPr>
            <p:nvPr/>
          </p:nvSpPr>
          <p:spPr bwMode="auto">
            <a:xfrm>
              <a:off x="1840453" y="3966031"/>
              <a:ext cx="685670" cy="423822"/>
            </a:xfrm>
            <a:prstGeom prst="line">
              <a:avLst/>
            </a:prstGeom>
            <a:noFill/>
            <a:ln w="31750">
              <a:solidFill>
                <a:srgbClr val="000000"/>
              </a:solidFill>
              <a:round/>
              <a:headEnd/>
              <a:tailEnd type="triangle" w="med" len="med"/>
            </a:ln>
            <a:effectLst/>
          </p:spPr>
          <p:txBody>
            <a:bodyPr vert="horz" wrap="square" lIns="91440" tIns="91440" rIns="91440" bIns="91440" numCol="1" anchor="t" anchorCtr="0" compatLnSpc="1">
              <a:prstTxWarp prst="textNoShape">
                <a:avLst/>
              </a:prstTxWarp>
            </a:bodyPr>
            <a:lstStyle/>
            <a:p>
              <a:endParaRPr lang="en-US" dirty="0"/>
            </a:p>
          </p:txBody>
        </p:sp>
        <p:sp>
          <p:nvSpPr>
            <p:cNvPr id="46117" name="Line 37"/>
            <p:cNvSpPr>
              <a:spLocks noChangeShapeType="1"/>
            </p:cNvSpPr>
            <p:nvPr/>
          </p:nvSpPr>
          <p:spPr bwMode="auto">
            <a:xfrm>
              <a:off x="3852199" y="5260876"/>
              <a:ext cx="0" cy="647423"/>
            </a:xfrm>
            <a:prstGeom prst="line">
              <a:avLst/>
            </a:prstGeom>
            <a:noFill/>
            <a:ln w="31750">
              <a:solidFill>
                <a:srgbClr val="000000"/>
              </a:solidFill>
              <a:round/>
              <a:headEnd/>
              <a:tailEnd type="triangle" w="med" len="med"/>
            </a:ln>
            <a:effectLst/>
          </p:spPr>
          <p:txBody>
            <a:bodyPr vert="horz" wrap="square" lIns="91440" tIns="91440" rIns="91440" bIns="91440" numCol="1" anchor="t" anchorCtr="0" compatLnSpc="1">
              <a:prstTxWarp prst="textNoShape">
                <a:avLst/>
              </a:prstTxWarp>
            </a:bodyPr>
            <a:lstStyle/>
            <a:p>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1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10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10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10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10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6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03" grpId="0" animBg="1"/>
      <p:bldP spid="46104" grpId="0" animBg="1"/>
      <p:bldP spid="46107" grpId="0" animBg="1"/>
      <p:bldP spid="46108" grpId="0" animBg="1"/>
      <p:bldP spid="46109" grpId="0" animBg="1"/>
      <p:bldP spid="46110"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3581400" y="6400800"/>
            <a:ext cx="2994025" cy="457200"/>
          </a:xfrm>
          <a:prstGeom prst="rect">
            <a:avLst/>
          </a:prstGeom>
          <a:noFill/>
          <a:ln w="9525">
            <a:noFill/>
            <a:miter lim="800000"/>
            <a:headEnd/>
            <a:tailEnd/>
          </a:ln>
          <a:effectLst/>
        </p:spPr>
        <p:txBody>
          <a:bodyPr wrap="none">
            <a:spAutoFit/>
          </a:bodyPr>
          <a:lstStyle/>
          <a:p>
            <a:r>
              <a:rPr lang="en-US"/>
              <a:t>Lemurs of Madagascar</a:t>
            </a:r>
          </a:p>
        </p:txBody>
      </p:sp>
      <p:pic>
        <p:nvPicPr>
          <p:cNvPr id="31747" name="Picture 3" descr="lemurs1.jpg                                                    0000E9A4Macintosh HD                   B3E08C24:"/>
          <p:cNvPicPr>
            <a:picLocks noChangeAspect="1" noChangeArrowheads="1"/>
          </p:cNvPicPr>
          <p:nvPr/>
        </p:nvPicPr>
        <p:blipFill>
          <a:blip r:embed="rId2" cstate="print"/>
          <a:srcRect/>
          <a:stretch>
            <a:fillRect/>
          </a:stretch>
        </p:blipFill>
        <p:spPr bwMode="auto">
          <a:xfrm>
            <a:off x="1219200" y="76200"/>
            <a:ext cx="7239000" cy="6313488"/>
          </a:xfrm>
          <a:prstGeom prst="rect">
            <a:avLst/>
          </a:prstGeom>
          <a:no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3657600" y="6324600"/>
            <a:ext cx="2359025" cy="457200"/>
          </a:xfrm>
          <a:prstGeom prst="rect">
            <a:avLst/>
          </a:prstGeom>
          <a:noFill/>
          <a:ln w="9525">
            <a:noFill/>
            <a:miter lim="800000"/>
            <a:headEnd/>
            <a:tailEnd/>
          </a:ln>
          <a:effectLst/>
        </p:spPr>
        <p:txBody>
          <a:bodyPr wrap="none">
            <a:spAutoFit/>
          </a:bodyPr>
          <a:lstStyle/>
          <a:p>
            <a:r>
              <a:rPr lang="en-US"/>
              <a:t>Amazonian Frogs</a:t>
            </a:r>
          </a:p>
        </p:txBody>
      </p:sp>
      <p:pic>
        <p:nvPicPr>
          <p:cNvPr id="32771" name="Picture 3" descr="&#10;frogs1.jpg                                                     00002E19Macintosh HD                   B3E08C24:"/>
          <p:cNvPicPr>
            <a:picLocks noChangeAspect="1" noChangeArrowheads="1"/>
          </p:cNvPicPr>
          <p:nvPr/>
        </p:nvPicPr>
        <p:blipFill>
          <a:blip r:embed="rId2" cstate="print"/>
          <a:srcRect/>
          <a:stretch>
            <a:fillRect/>
          </a:stretch>
        </p:blipFill>
        <p:spPr bwMode="auto">
          <a:xfrm>
            <a:off x="2670175" y="228600"/>
            <a:ext cx="4043363" cy="6172200"/>
          </a:xfrm>
          <a:prstGeom prst="rect">
            <a:avLst/>
          </a:prstGeom>
          <a:noFill/>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990600" y="742950"/>
            <a:ext cx="6934200" cy="5200651"/>
          </a:xfrm>
          <a:prstGeom prst="rect">
            <a:avLst/>
          </a:prstGeom>
          <a:noFill/>
          <a:ln w="9525">
            <a:noFill/>
            <a:miter lim="800000"/>
            <a:headEnd/>
            <a:tailEnd/>
          </a:ln>
        </p:spPr>
      </p:pic>
      <p:sp>
        <p:nvSpPr>
          <p:cNvPr id="33795" name="Text Box 3"/>
          <p:cNvSpPr txBox="1">
            <a:spLocks noChangeArrowheads="1"/>
          </p:cNvSpPr>
          <p:nvPr/>
        </p:nvSpPr>
        <p:spPr bwMode="auto">
          <a:xfrm>
            <a:off x="762000" y="5867400"/>
            <a:ext cx="5862502" cy="461665"/>
          </a:xfrm>
          <a:prstGeom prst="rect">
            <a:avLst/>
          </a:prstGeom>
          <a:noFill/>
          <a:ln w="9525">
            <a:noFill/>
            <a:miter lim="800000"/>
            <a:headEnd/>
            <a:tailEnd/>
          </a:ln>
          <a:effectLst/>
        </p:spPr>
        <p:txBody>
          <a:bodyPr wrap="none">
            <a:spAutoFit/>
          </a:bodyPr>
          <a:lstStyle/>
          <a:p>
            <a:r>
              <a:rPr lang="en-US" dirty="0"/>
              <a:t>Bred </a:t>
            </a:r>
            <a:r>
              <a:rPr lang="en-US" dirty="0" smtClean="0"/>
              <a:t>dogs came </a:t>
            </a:r>
            <a:r>
              <a:rPr lang="en-US" dirty="0"/>
              <a:t>from a single original species</a:t>
            </a:r>
          </a:p>
        </p:txBody>
      </p:sp>
      <p:sp>
        <p:nvSpPr>
          <p:cNvPr id="33798" name="Text Box 6"/>
          <p:cNvSpPr txBox="1">
            <a:spLocks noChangeArrowheads="1"/>
          </p:cNvSpPr>
          <p:nvPr/>
        </p:nvSpPr>
        <p:spPr bwMode="auto">
          <a:xfrm>
            <a:off x="838200" y="152400"/>
            <a:ext cx="8305800" cy="830997"/>
          </a:xfrm>
          <a:prstGeom prst="rect">
            <a:avLst/>
          </a:prstGeom>
          <a:noFill/>
          <a:ln w="9525">
            <a:noFill/>
            <a:miter lim="800000"/>
            <a:headEnd/>
            <a:tailEnd/>
          </a:ln>
          <a:effectLst/>
        </p:spPr>
        <p:txBody>
          <a:bodyPr>
            <a:spAutoFit/>
          </a:bodyPr>
          <a:lstStyle/>
          <a:p>
            <a:r>
              <a:rPr lang="en-US" dirty="0"/>
              <a:t>Humans select traits for dogs, pigeons and other animals when they breed </a:t>
            </a:r>
            <a:r>
              <a:rPr lang="en-US" dirty="0" smtClean="0"/>
              <a:t>them (we call this ARTIFICIAL SELECTION).</a:t>
            </a:r>
            <a:endParaRPr lang="en-US" dirty="0"/>
          </a:p>
        </p:txBody>
      </p:sp>
      <p:sp>
        <p:nvSpPr>
          <p:cNvPr id="33799" name="Rectangle 7"/>
          <p:cNvSpPr>
            <a:spLocks noChangeArrowheads="1"/>
          </p:cNvSpPr>
          <p:nvPr/>
        </p:nvSpPr>
        <p:spPr bwMode="auto">
          <a:xfrm>
            <a:off x="747713" y="6324600"/>
            <a:ext cx="6042025" cy="457200"/>
          </a:xfrm>
          <a:prstGeom prst="rect">
            <a:avLst/>
          </a:prstGeom>
          <a:noFill/>
          <a:ln w="9525">
            <a:noFill/>
            <a:miter lim="800000"/>
            <a:headEnd/>
            <a:tailEnd/>
          </a:ln>
          <a:effectLst/>
        </p:spPr>
        <p:txBody>
          <a:bodyPr wrap="none">
            <a:spAutoFit/>
          </a:bodyPr>
          <a:lstStyle/>
          <a:p>
            <a:r>
              <a:rPr lang="en-US" u="sng">
                <a:solidFill>
                  <a:srgbClr val="FF0000"/>
                </a:solidFill>
              </a:rPr>
              <a:t>Who</a:t>
            </a:r>
            <a:r>
              <a:rPr lang="en-US">
                <a:solidFill>
                  <a:srgbClr val="FF0000"/>
                </a:solidFill>
              </a:rPr>
              <a:t> selects the traits for wild plans &amp; animals?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79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9"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4"/>
          <p:cNvSpPr txBox="1">
            <a:spLocks noChangeArrowheads="1"/>
          </p:cNvSpPr>
          <p:nvPr/>
        </p:nvSpPr>
        <p:spPr bwMode="auto">
          <a:xfrm>
            <a:off x="762000" y="2971800"/>
            <a:ext cx="7620000" cy="1552575"/>
          </a:xfrm>
          <a:prstGeom prst="rect">
            <a:avLst/>
          </a:prstGeom>
          <a:noFill/>
          <a:ln w="9525">
            <a:noFill/>
            <a:miter lim="800000"/>
            <a:headEnd/>
            <a:tailEnd/>
          </a:ln>
          <a:effectLst/>
        </p:spPr>
        <p:txBody>
          <a:bodyPr>
            <a:spAutoFit/>
          </a:bodyPr>
          <a:lstStyle/>
          <a:p>
            <a:pPr algn="ctr"/>
            <a:r>
              <a:rPr lang="en-US"/>
              <a:t>INDIVIDUALS THAT HAVE TRAITS THAT ARE BEST ADAPTED FOR THE CURRENT ENVIRONMENT ARE THE ONES THAT SURVIVE TO BREED AND PASS ON THEIR GENES TO THE NEXT GENERATION.</a:t>
            </a:r>
          </a:p>
        </p:txBody>
      </p:sp>
      <p:sp>
        <p:nvSpPr>
          <p:cNvPr id="8197" name="Text Box 5"/>
          <p:cNvSpPr txBox="1">
            <a:spLocks noChangeArrowheads="1"/>
          </p:cNvSpPr>
          <p:nvPr/>
        </p:nvSpPr>
        <p:spPr bwMode="auto">
          <a:xfrm>
            <a:off x="1219200" y="304800"/>
            <a:ext cx="6781800" cy="1555750"/>
          </a:xfrm>
          <a:prstGeom prst="rect">
            <a:avLst/>
          </a:prstGeom>
          <a:noFill/>
          <a:ln w="9525">
            <a:noFill/>
            <a:miter lim="800000"/>
            <a:headEnd/>
            <a:tailEnd/>
          </a:ln>
          <a:effectLst/>
        </p:spPr>
        <p:txBody>
          <a:bodyPr>
            <a:spAutoFit/>
          </a:bodyPr>
          <a:lstStyle/>
          <a:p>
            <a:r>
              <a:rPr lang="en-US" sz="9600" b="1"/>
              <a:t>NOBODY!!</a:t>
            </a:r>
          </a:p>
        </p:txBody>
      </p:sp>
      <p:sp>
        <p:nvSpPr>
          <p:cNvPr id="8198" name="Text Box 6"/>
          <p:cNvSpPr txBox="1">
            <a:spLocks noChangeArrowheads="1"/>
          </p:cNvSpPr>
          <p:nvPr/>
        </p:nvSpPr>
        <p:spPr bwMode="auto">
          <a:xfrm>
            <a:off x="533400" y="4724400"/>
            <a:ext cx="8153400" cy="946150"/>
          </a:xfrm>
          <a:prstGeom prst="rect">
            <a:avLst/>
          </a:prstGeom>
          <a:noFill/>
          <a:ln w="9525">
            <a:noFill/>
            <a:miter lim="800000"/>
            <a:headEnd/>
            <a:tailEnd/>
          </a:ln>
          <a:effectLst/>
        </p:spPr>
        <p:txBody>
          <a:bodyPr>
            <a:spAutoFit/>
          </a:bodyPr>
          <a:lstStyle/>
          <a:p>
            <a:pPr algn="ctr"/>
            <a:r>
              <a:rPr lang="en-US" sz="2800"/>
              <a:t>Organisms not possessing the beneficial traits either die or don’t have as many offspring.</a:t>
            </a:r>
          </a:p>
        </p:txBody>
      </p:sp>
      <p:sp>
        <p:nvSpPr>
          <p:cNvPr id="8201" name="Text Box 9"/>
          <p:cNvSpPr txBox="1">
            <a:spLocks noChangeArrowheads="1"/>
          </p:cNvSpPr>
          <p:nvPr/>
        </p:nvSpPr>
        <p:spPr bwMode="auto">
          <a:xfrm>
            <a:off x="990600" y="1676400"/>
            <a:ext cx="7010400" cy="1160463"/>
          </a:xfrm>
          <a:prstGeom prst="rect">
            <a:avLst/>
          </a:prstGeom>
          <a:noFill/>
          <a:ln w="9525">
            <a:noFill/>
            <a:miter lim="800000"/>
            <a:headEnd/>
            <a:tailEnd/>
          </a:ln>
          <a:effectLst/>
        </p:spPr>
        <p:txBody>
          <a:bodyPr>
            <a:spAutoFit/>
          </a:bodyPr>
          <a:lstStyle/>
          <a:p>
            <a:pPr algn="ctr">
              <a:spcBef>
                <a:spcPct val="50000"/>
              </a:spcBef>
            </a:pPr>
            <a:r>
              <a:rPr lang="en-US" sz="2800" dirty="0"/>
              <a:t>There is no agent involved in natural selection.</a:t>
            </a:r>
          </a:p>
          <a:p>
            <a:pPr algn="ctr">
              <a:spcBef>
                <a:spcPct val="50000"/>
              </a:spcBef>
            </a:pPr>
            <a:r>
              <a:rPr lang="en-US" sz="2800" b="1" dirty="0"/>
              <a:t>Natural</a:t>
            </a:r>
            <a:r>
              <a:rPr lang="en-US" sz="2800" dirty="0"/>
              <a:t> selection is a process of elimination</a:t>
            </a:r>
          </a:p>
        </p:txBody>
      </p:sp>
      <p:sp>
        <p:nvSpPr>
          <p:cNvPr id="8202" name="Text Box 10"/>
          <p:cNvSpPr txBox="1">
            <a:spLocks noChangeArrowheads="1"/>
          </p:cNvSpPr>
          <p:nvPr/>
        </p:nvSpPr>
        <p:spPr bwMode="auto">
          <a:xfrm>
            <a:off x="457200" y="5791200"/>
            <a:ext cx="8077200" cy="1190625"/>
          </a:xfrm>
          <a:prstGeom prst="rect">
            <a:avLst/>
          </a:prstGeom>
          <a:noFill/>
          <a:ln w="9525">
            <a:noFill/>
            <a:miter lim="800000"/>
            <a:headEnd/>
            <a:tailEnd/>
          </a:ln>
          <a:effectLst/>
        </p:spPr>
        <p:txBody>
          <a:bodyPr>
            <a:spAutoFit/>
          </a:bodyPr>
          <a:lstStyle/>
          <a:p>
            <a:pPr algn="ctr">
              <a:spcBef>
                <a:spcPct val="50000"/>
              </a:spcBef>
            </a:pPr>
            <a:r>
              <a:rPr lang="en-US" sz="3600" b="1" dirty="0"/>
              <a:t>Natural Selection is Survival of the fittest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8198">
                                            <p:txEl>
                                              <p:pRg st="0" end="0"/>
                                            </p:txEl>
                                          </p:spTgt>
                                        </p:tgtEl>
                                        <p:attrNameLst>
                                          <p:attrName>style.visibility</p:attrName>
                                        </p:attrNameLst>
                                      </p:cBhvr>
                                      <p:to>
                                        <p:strVal val="visible"/>
                                      </p:to>
                                    </p:set>
                                    <p:animEffect transition="in" filter="dissolve">
                                      <p:cBhvr>
                                        <p:cTn id="11" dur="500"/>
                                        <p:tgtEl>
                                          <p:spTgt spid="819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820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build="p" autoUpdateAnimBg="0"/>
      <p:bldP spid="8198" grpId="0" build="p" autoUpdateAnimBg="0"/>
      <p:bldP spid="8202"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457200" y="381000"/>
            <a:ext cx="8305800" cy="5016758"/>
          </a:xfrm>
          <a:prstGeom prst="rect">
            <a:avLst/>
          </a:prstGeom>
          <a:noFill/>
          <a:ln w="9525">
            <a:noFill/>
            <a:miter lim="800000"/>
            <a:headEnd/>
            <a:tailEnd/>
          </a:ln>
          <a:effectLst/>
        </p:spPr>
        <p:txBody>
          <a:bodyPr wrap="square">
            <a:spAutoFit/>
          </a:bodyPr>
          <a:lstStyle/>
          <a:p>
            <a:pPr algn="ctr">
              <a:spcBef>
                <a:spcPct val="50000"/>
              </a:spcBef>
            </a:pPr>
            <a:r>
              <a:rPr lang="en-US" sz="4000" b="1" dirty="0" smtClean="0"/>
              <a:t>Natural Selection is Survival of the fittest</a:t>
            </a:r>
          </a:p>
          <a:p>
            <a:pPr>
              <a:spcBef>
                <a:spcPct val="50000"/>
              </a:spcBef>
            </a:pPr>
            <a:r>
              <a:rPr lang="en-US" dirty="0" smtClean="0"/>
              <a:t>This does not mean that the biggest gets to live. (Think David and Goliath)</a:t>
            </a:r>
          </a:p>
          <a:p>
            <a:pPr>
              <a:spcBef>
                <a:spcPct val="50000"/>
              </a:spcBef>
            </a:pPr>
            <a:r>
              <a:rPr lang="en-US" dirty="0" smtClean="0"/>
              <a:t>“He who has the BEST trait/adaptation to survive has the best chance of doing so.”</a:t>
            </a:r>
          </a:p>
          <a:p>
            <a:pPr>
              <a:spcBef>
                <a:spcPct val="50000"/>
              </a:spcBef>
            </a:pPr>
            <a:r>
              <a:rPr lang="en-US" dirty="0" smtClean="0"/>
              <a:t>Using Germ-X kills 99% of the bacteria, it’s the 1% that continues to live on. They possess a gene that makes them resilient to Germ-X and that gene is therefore passes on to the next generation.</a:t>
            </a:r>
          </a:p>
          <a:p>
            <a:pPr>
              <a:spcBef>
                <a:spcPct val="50000"/>
              </a:spcBef>
            </a:pPr>
            <a:r>
              <a:rPr lang="en-US" dirty="0" smtClean="0"/>
              <a:t>Natural </a:t>
            </a:r>
            <a:r>
              <a:rPr lang="en-US" dirty="0"/>
              <a:t>Selection is a mixture of both </a:t>
            </a:r>
            <a:r>
              <a:rPr lang="en-US" b="1" dirty="0"/>
              <a:t>Chance</a:t>
            </a:r>
            <a:r>
              <a:rPr lang="en-US" dirty="0"/>
              <a:t> and </a:t>
            </a:r>
            <a:r>
              <a:rPr lang="en-US" b="1" dirty="0" smtClean="0"/>
              <a:t>necessity</a:t>
            </a:r>
            <a:endParaRPr lang="en-US"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09600" y="533400"/>
            <a:ext cx="8153400" cy="1143000"/>
          </a:xfrm>
        </p:spPr>
        <p:txBody>
          <a:bodyPr/>
          <a:lstStyle/>
          <a:p>
            <a:pPr algn="l"/>
            <a:r>
              <a:rPr lang="en-US">
                <a:latin typeface="Impact" charset="0"/>
              </a:rPr>
              <a:t>Main Types of Selection Pressures</a:t>
            </a:r>
          </a:p>
        </p:txBody>
      </p:sp>
      <p:sp>
        <p:nvSpPr>
          <p:cNvPr id="14339" name="Rectangle 3"/>
          <p:cNvSpPr>
            <a:spLocks noGrp="1" noChangeArrowheads="1"/>
          </p:cNvSpPr>
          <p:nvPr>
            <p:ph type="body" idx="1"/>
          </p:nvPr>
        </p:nvSpPr>
        <p:spPr>
          <a:xfrm>
            <a:off x="609600" y="1600200"/>
            <a:ext cx="7772400" cy="4114800"/>
          </a:xfrm>
        </p:spPr>
        <p:txBody>
          <a:bodyPr/>
          <a:lstStyle/>
          <a:p>
            <a:r>
              <a:rPr lang="en-US" sz="2400" dirty="0">
                <a:latin typeface="Impact" charset="0"/>
              </a:rPr>
              <a:t>Directional Selection</a:t>
            </a:r>
            <a:endParaRPr lang="en-US" sz="2400" dirty="0"/>
          </a:p>
          <a:p>
            <a:pPr lvl="1"/>
            <a:r>
              <a:rPr lang="en-US" sz="2400" dirty="0"/>
              <a:t>Natural selection favors one extreme of the population for that trait</a:t>
            </a:r>
          </a:p>
          <a:p>
            <a:pPr lvl="1"/>
            <a:r>
              <a:rPr lang="en-US" sz="2400" dirty="0"/>
              <a:t>often happens when environment changes in a consistent way-  </a:t>
            </a:r>
            <a:r>
              <a:rPr lang="en-US" sz="2400" dirty="0" err="1"/>
              <a:t>e.g.climate</a:t>
            </a:r>
            <a:r>
              <a:rPr lang="en-US" sz="2400" dirty="0"/>
              <a:t> gets colder.</a:t>
            </a:r>
          </a:p>
          <a:p>
            <a:r>
              <a:rPr lang="en-US" sz="2400" dirty="0">
                <a:latin typeface="Impact" charset="0"/>
              </a:rPr>
              <a:t>Disruptive Selection</a:t>
            </a:r>
            <a:endParaRPr lang="en-US" sz="2400" dirty="0"/>
          </a:p>
          <a:p>
            <a:pPr lvl="1"/>
            <a:r>
              <a:rPr lang="en-US" sz="2400" dirty="0"/>
              <a:t>Natural selection favors both extremes selected</a:t>
            </a:r>
          </a:p>
          <a:p>
            <a:pPr lvl="1"/>
            <a:r>
              <a:rPr lang="en-US" sz="2400" dirty="0"/>
              <a:t>Causes species to diverge</a:t>
            </a:r>
          </a:p>
          <a:p>
            <a:r>
              <a:rPr lang="en-US" sz="2400" dirty="0">
                <a:latin typeface="Impact" charset="0"/>
              </a:rPr>
              <a:t>Stabilizing Selection</a:t>
            </a:r>
            <a:endParaRPr lang="en-US" sz="2400" dirty="0"/>
          </a:p>
          <a:p>
            <a:pPr lvl="1"/>
            <a:r>
              <a:rPr lang="en-US" sz="2400" dirty="0"/>
              <a:t>Natural selection favors the average for population </a:t>
            </a:r>
            <a:r>
              <a:rPr lang="en-US" sz="2400" dirty="0" smtClean="0"/>
              <a:t>selected</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3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433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43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33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433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433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4339">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143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Original Population</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2133600" y="1981200"/>
            <a:ext cx="487680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300" y="1177232"/>
            <a:ext cx="8572500" cy="4525963"/>
          </a:xfrm>
        </p:spPr>
        <p:txBody>
          <a:bodyPr/>
          <a:lstStyle/>
          <a:p>
            <a:pPr>
              <a:buNone/>
            </a:pPr>
            <a:endParaRPr lang="en-US" dirty="0"/>
          </a:p>
        </p:txBody>
      </p:sp>
      <p:sp>
        <p:nvSpPr>
          <p:cNvPr id="3" name="Title 2"/>
          <p:cNvSpPr>
            <a:spLocks noGrp="1"/>
          </p:cNvSpPr>
          <p:nvPr>
            <p:ph type="title"/>
          </p:nvPr>
        </p:nvSpPr>
        <p:spPr>
          <a:xfrm>
            <a:off x="624877" y="34232"/>
            <a:ext cx="8229600" cy="1143000"/>
          </a:xfrm>
        </p:spPr>
        <p:txBody>
          <a:bodyPr/>
          <a:lstStyle/>
          <a:p>
            <a:endParaRPr lang="en-US" dirty="0"/>
          </a:p>
        </p:txBody>
      </p:sp>
      <p:pic>
        <p:nvPicPr>
          <p:cNvPr id="4" name="Picture 3" descr="Mechanisms of Evolution2.png"/>
          <p:cNvPicPr/>
          <p:nvPr/>
        </p:nvPicPr>
        <p:blipFill>
          <a:blip r:embed="rId2" cstate="print"/>
          <a:srcRect r="10698"/>
          <a:stretch>
            <a:fillRect/>
          </a:stretch>
        </p:blipFill>
        <p:spPr>
          <a:xfrm>
            <a:off x="3241538" y="2151046"/>
            <a:ext cx="2421672" cy="4285557"/>
          </a:xfrm>
          <a:prstGeom prst="rect">
            <a:avLst/>
          </a:prstGeom>
        </p:spPr>
      </p:pic>
      <p:sp>
        <p:nvSpPr>
          <p:cNvPr id="5" name="Rectangle 4"/>
          <p:cNvSpPr/>
          <p:nvPr/>
        </p:nvSpPr>
        <p:spPr>
          <a:xfrm>
            <a:off x="3167342" y="2151046"/>
            <a:ext cx="2484500" cy="4285557"/>
          </a:xfrm>
          <a:prstGeom prst="rect">
            <a:avLst/>
          </a:prstGeom>
          <a:no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p:nvCxnSpPr>
        <p:spPr>
          <a:xfrm rot="10800000">
            <a:off x="3827514" y="2772712"/>
            <a:ext cx="1824328" cy="5"/>
          </a:xfrm>
          <a:prstGeom prst="line">
            <a:avLst/>
          </a:prstGeom>
          <a:ln w="28575">
            <a:solidFill>
              <a:schemeClr val="accent2"/>
            </a:solidFill>
            <a:prstDash val="dash"/>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10800000">
            <a:off x="3836826" y="3300760"/>
            <a:ext cx="1824328" cy="5"/>
          </a:xfrm>
          <a:prstGeom prst="line">
            <a:avLst/>
          </a:prstGeom>
          <a:ln w="28575">
            <a:solidFill>
              <a:schemeClr val="accent2"/>
            </a:solidFill>
            <a:prstDash val="dash"/>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10800000">
            <a:off x="3828252" y="3810920"/>
            <a:ext cx="1824328" cy="5"/>
          </a:xfrm>
          <a:prstGeom prst="line">
            <a:avLst/>
          </a:prstGeom>
          <a:ln w="28575">
            <a:solidFill>
              <a:schemeClr val="accent2"/>
            </a:solidFill>
            <a:prstDash val="dash"/>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0800000">
            <a:off x="3837564" y="4338968"/>
            <a:ext cx="1824328" cy="5"/>
          </a:xfrm>
          <a:prstGeom prst="line">
            <a:avLst/>
          </a:prstGeom>
          <a:ln w="28575">
            <a:solidFill>
              <a:schemeClr val="accent2"/>
            </a:solidFill>
            <a:prstDash val="dash"/>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0800000">
            <a:off x="3828990" y="4867016"/>
            <a:ext cx="1824328" cy="5"/>
          </a:xfrm>
          <a:prstGeom prst="line">
            <a:avLst/>
          </a:prstGeom>
          <a:ln w="28575">
            <a:solidFill>
              <a:schemeClr val="accent2"/>
            </a:solidFill>
            <a:prstDash val="dash"/>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10800000">
            <a:off x="3838302" y="5395064"/>
            <a:ext cx="1824328" cy="5"/>
          </a:xfrm>
          <a:prstGeom prst="line">
            <a:avLst/>
          </a:prstGeom>
          <a:ln w="28575">
            <a:solidFill>
              <a:schemeClr val="accent2"/>
            </a:solidFill>
            <a:prstDash val="dash"/>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10800000">
            <a:off x="3829728" y="5905224"/>
            <a:ext cx="1824328" cy="5"/>
          </a:xfrm>
          <a:prstGeom prst="line">
            <a:avLst/>
          </a:prstGeom>
          <a:ln w="28575">
            <a:solidFill>
              <a:schemeClr val="accent2"/>
            </a:solidFill>
            <a:prstDash val="dash"/>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3276600" y="2633472"/>
            <a:ext cx="5867400" cy="4224528"/>
          </a:xfrm>
          <a:prstGeom prst="rect">
            <a:avLst/>
          </a:prstGeom>
          <a:noFill/>
          <a:ln w="9525">
            <a:noFill/>
            <a:miter lim="800000"/>
            <a:headEnd/>
            <a:tailEnd/>
          </a:ln>
        </p:spPr>
      </p:pic>
      <p:sp>
        <p:nvSpPr>
          <p:cNvPr id="15362" name="Rectangle 2"/>
          <p:cNvSpPr>
            <a:spLocks noGrp="1" noChangeArrowheads="1"/>
          </p:cNvSpPr>
          <p:nvPr>
            <p:ph type="title" idx="4294967295"/>
          </p:nvPr>
        </p:nvSpPr>
        <p:spPr>
          <a:xfrm>
            <a:off x="0" y="304800"/>
            <a:ext cx="5410200" cy="762000"/>
          </a:xfrm>
        </p:spPr>
        <p:txBody>
          <a:bodyPr/>
          <a:lstStyle/>
          <a:p>
            <a:r>
              <a:rPr lang="en-US">
                <a:latin typeface="Impact" charset="0"/>
              </a:rPr>
              <a:t>Directional Selection</a:t>
            </a:r>
          </a:p>
        </p:txBody>
      </p:sp>
      <p:sp>
        <p:nvSpPr>
          <p:cNvPr id="15363" name="Rectangle 3"/>
          <p:cNvSpPr>
            <a:spLocks noGrp="1" noChangeArrowheads="1"/>
          </p:cNvSpPr>
          <p:nvPr>
            <p:ph type="body" sz="half" idx="4294967295"/>
          </p:nvPr>
        </p:nvSpPr>
        <p:spPr>
          <a:xfrm>
            <a:off x="228600" y="1143000"/>
            <a:ext cx="5181600" cy="4114800"/>
          </a:xfrm>
        </p:spPr>
        <p:txBody>
          <a:bodyPr/>
          <a:lstStyle/>
          <a:p>
            <a:r>
              <a:rPr lang="en-US" sz="2800" dirty="0"/>
              <a:t>Neck of Giraffe</a:t>
            </a:r>
          </a:p>
          <a:p>
            <a:r>
              <a:rPr lang="en-US" sz="2800" dirty="0"/>
              <a:t>Antibiotic resistance of bacteria</a:t>
            </a:r>
          </a:p>
          <a:p>
            <a:r>
              <a:rPr lang="en-US" sz="2800" dirty="0"/>
              <a:t>Moth color (melanin) </a:t>
            </a:r>
          </a:p>
          <a:p>
            <a:r>
              <a:rPr lang="en-US" sz="2800" dirty="0" smtClean="0"/>
              <a:t>Camouflage/Mimicry</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dissolve">
                                      <p:cBhvr>
                                        <p:cTn id="7" dur="5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dissolve">
                                      <p:cBhvr>
                                        <p:cTn id="12" dur="500"/>
                                        <p:tgtEl>
                                          <p:spTgt spid="153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dissolve">
                                      <p:cBhvr>
                                        <p:cTn id="17" dur="500"/>
                                        <p:tgtEl>
                                          <p:spTgt spid="153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363">
                                            <p:txEl>
                                              <p:pRg st="3" end="3"/>
                                            </p:txEl>
                                          </p:spTgt>
                                        </p:tgtEl>
                                        <p:attrNameLst>
                                          <p:attrName>style.visibility</p:attrName>
                                        </p:attrNameLst>
                                      </p:cBhvr>
                                      <p:to>
                                        <p:strVal val="visible"/>
                                      </p:to>
                                    </p:set>
                                    <p:animEffect transition="in" filter="dissolve">
                                      <p:cBhvr>
                                        <p:cTn id="22" dur="500"/>
                                        <p:tgtEl>
                                          <p:spTgt spid="153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533400" y="457200"/>
            <a:ext cx="7772400" cy="1143000"/>
          </a:xfrm>
        </p:spPr>
        <p:txBody>
          <a:bodyPr/>
          <a:lstStyle/>
          <a:p>
            <a:pPr algn="l"/>
            <a:r>
              <a:rPr lang="en-US">
                <a:latin typeface="Impact" charset="0"/>
              </a:rPr>
              <a:t>Directional Selection: Mimicry (mimic environment)</a:t>
            </a:r>
          </a:p>
        </p:txBody>
      </p:sp>
      <p:pic>
        <p:nvPicPr>
          <p:cNvPr id="16387" name="Picture 3" descr="stickbug.jpg                                                   00002E19Macintosh HD                   B3E08C24:"/>
          <p:cNvPicPr>
            <a:picLocks noChangeAspect="1" noChangeArrowheads="1"/>
          </p:cNvPicPr>
          <p:nvPr/>
        </p:nvPicPr>
        <p:blipFill>
          <a:blip r:embed="rId2" cstate="print"/>
          <a:srcRect/>
          <a:stretch>
            <a:fillRect/>
          </a:stretch>
        </p:blipFill>
        <p:spPr bwMode="auto">
          <a:xfrm>
            <a:off x="609600" y="1676400"/>
            <a:ext cx="4267200" cy="3003550"/>
          </a:xfrm>
          <a:prstGeom prst="rect">
            <a:avLst/>
          </a:prstGeom>
          <a:noFill/>
        </p:spPr>
      </p:pic>
      <p:pic>
        <p:nvPicPr>
          <p:cNvPr id="16388" name="Picture 4" descr="snake_mimic.jpg                                                00002E19Macintosh HD                   B3E08C24:"/>
          <p:cNvPicPr>
            <a:picLocks noChangeAspect="1" noChangeArrowheads="1"/>
          </p:cNvPicPr>
          <p:nvPr/>
        </p:nvPicPr>
        <p:blipFill>
          <a:blip r:embed="rId3" cstate="print"/>
          <a:srcRect/>
          <a:stretch>
            <a:fillRect/>
          </a:stretch>
        </p:blipFill>
        <p:spPr bwMode="auto">
          <a:xfrm>
            <a:off x="5257800" y="1600200"/>
            <a:ext cx="3571875" cy="4267200"/>
          </a:xfrm>
          <a:prstGeom prst="rect">
            <a:avLst/>
          </a:prstGeom>
          <a:noFill/>
        </p:spPr>
      </p:pic>
      <p:pic>
        <p:nvPicPr>
          <p:cNvPr id="16389" name="Picture 5" descr="mothtwig,jpg                                                   00012551Macintosh HD                   B1CA4330:"/>
          <p:cNvPicPr>
            <a:picLocks noChangeAspect="1" noChangeArrowheads="1"/>
          </p:cNvPicPr>
          <p:nvPr/>
        </p:nvPicPr>
        <p:blipFill>
          <a:blip r:embed="rId4" cstate="print"/>
          <a:srcRect/>
          <a:stretch>
            <a:fillRect/>
          </a:stretch>
        </p:blipFill>
        <p:spPr bwMode="auto">
          <a:xfrm>
            <a:off x="2209800" y="3733800"/>
            <a:ext cx="3811588" cy="29813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63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499"/>
                                          </p:stCondLst>
                                        </p:cTn>
                                        <p:tgtEl>
                                          <p:spTgt spid="163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228600" y="609600"/>
            <a:ext cx="5334000" cy="762000"/>
          </a:xfrm>
        </p:spPr>
        <p:txBody>
          <a:bodyPr/>
          <a:lstStyle/>
          <a:p>
            <a:pPr algn="l"/>
            <a:r>
              <a:rPr lang="en-US">
                <a:latin typeface="Impact" charset="0"/>
              </a:rPr>
              <a:t>Stabilizing Selection</a:t>
            </a:r>
          </a:p>
        </p:txBody>
      </p:sp>
      <p:sp>
        <p:nvSpPr>
          <p:cNvPr id="23555" name="Rectangle 3"/>
          <p:cNvSpPr>
            <a:spLocks noGrp="1" noChangeArrowheads="1"/>
          </p:cNvSpPr>
          <p:nvPr>
            <p:ph type="body" sz="half" idx="4294967295"/>
          </p:nvPr>
        </p:nvSpPr>
        <p:spPr>
          <a:xfrm>
            <a:off x="304800" y="1371600"/>
            <a:ext cx="4267200" cy="4114800"/>
          </a:xfrm>
        </p:spPr>
        <p:txBody>
          <a:bodyPr/>
          <a:lstStyle/>
          <a:p>
            <a:r>
              <a:rPr lang="en-US" sz="2800" dirty="0"/>
              <a:t>When the extremes of the trait aren’t as well suited</a:t>
            </a:r>
          </a:p>
          <a:p>
            <a:endParaRPr lang="en-US" sz="2800" dirty="0"/>
          </a:p>
          <a:p>
            <a:pPr>
              <a:buFontTx/>
              <a:buNone/>
            </a:pPr>
            <a:r>
              <a:rPr lang="en-US" sz="2800" dirty="0"/>
              <a:t>Examples</a:t>
            </a:r>
          </a:p>
          <a:p>
            <a:r>
              <a:rPr lang="en-US" sz="2800" dirty="0"/>
              <a:t>bird clutch size</a:t>
            </a:r>
          </a:p>
          <a:p>
            <a:r>
              <a:rPr lang="en-US" sz="2800" dirty="0" smtClean="0"/>
              <a:t>Human birth weight</a:t>
            </a:r>
          </a:p>
          <a:p>
            <a:r>
              <a:rPr lang="en-US" sz="2800" dirty="0" smtClean="0"/>
              <a:t>Human height</a:t>
            </a:r>
            <a:endParaRPr lang="en-US" sz="2800" dirty="0"/>
          </a:p>
          <a:p>
            <a:pPr>
              <a:buFontTx/>
              <a:buNone/>
            </a:pPr>
            <a:endParaRPr lang="en-US" sz="2800" dirty="0"/>
          </a:p>
        </p:txBody>
      </p:sp>
      <p:pic>
        <p:nvPicPr>
          <p:cNvPr id="6146" name="Picture 2"/>
          <p:cNvPicPr>
            <a:picLocks noChangeAspect="1" noChangeArrowheads="1"/>
          </p:cNvPicPr>
          <p:nvPr/>
        </p:nvPicPr>
        <p:blipFill>
          <a:blip r:embed="rId2" cstate="print"/>
          <a:srcRect/>
          <a:stretch>
            <a:fillRect/>
          </a:stretch>
        </p:blipFill>
        <p:spPr bwMode="auto">
          <a:xfrm>
            <a:off x="3810001" y="3017520"/>
            <a:ext cx="5334000" cy="384048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dissolve">
                                      <p:cBhvr>
                                        <p:cTn id="7" dur="500"/>
                                        <p:tgtEl>
                                          <p:spTgt spid="23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555">
                                            <p:txEl>
                                              <p:pRg st="2" end="2"/>
                                            </p:txEl>
                                          </p:spTgt>
                                        </p:tgtEl>
                                        <p:attrNameLst>
                                          <p:attrName>style.visibility</p:attrName>
                                        </p:attrNameLst>
                                      </p:cBhvr>
                                      <p:to>
                                        <p:strVal val="visible"/>
                                      </p:to>
                                    </p:set>
                                    <p:animEffect transition="in" filter="dissolve">
                                      <p:cBhvr>
                                        <p:cTn id="12" dur="500"/>
                                        <p:tgtEl>
                                          <p:spTgt spid="2355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3555">
                                            <p:txEl>
                                              <p:pRg st="3" end="3"/>
                                            </p:txEl>
                                          </p:spTgt>
                                        </p:tgtEl>
                                        <p:attrNameLst>
                                          <p:attrName>style.visibility</p:attrName>
                                        </p:attrNameLst>
                                      </p:cBhvr>
                                      <p:to>
                                        <p:strVal val="visible"/>
                                      </p:to>
                                    </p:set>
                                    <p:animEffect transition="in" filter="dissolve">
                                      <p:cBhvr>
                                        <p:cTn id="17" dur="500"/>
                                        <p:tgtEl>
                                          <p:spTgt spid="2355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555">
                                            <p:txEl>
                                              <p:pRg st="4" end="4"/>
                                            </p:txEl>
                                          </p:spTgt>
                                        </p:tgtEl>
                                        <p:attrNameLst>
                                          <p:attrName>style.visibility</p:attrName>
                                        </p:attrNameLst>
                                      </p:cBhvr>
                                      <p:to>
                                        <p:strVal val="visible"/>
                                      </p:to>
                                    </p:set>
                                    <p:animEffect transition="in" filter="dissolve">
                                      <p:cBhvr>
                                        <p:cTn id="22" dur="500"/>
                                        <p:tgtEl>
                                          <p:spTgt spid="2355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3555">
                                            <p:txEl>
                                              <p:pRg st="5" end="5"/>
                                            </p:txEl>
                                          </p:spTgt>
                                        </p:tgtEl>
                                        <p:attrNameLst>
                                          <p:attrName>style.visibility</p:attrName>
                                        </p:attrNameLst>
                                      </p:cBhvr>
                                      <p:to>
                                        <p:strVal val="visible"/>
                                      </p:to>
                                    </p:set>
                                    <p:animEffect transition="in" filter="dissolve">
                                      <p:cBhvr>
                                        <p:cTn id="27" dur="500"/>
                                        <p:tgtEl>
                                          <p:spTgt spid="235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2209800" y="3529584"/>
            <a:ext cx="6934200" cy="3328416"/>
          </a:xfrm>
          <a:prstGeom prst="rect">
            <a:avLst/>
          </a:prstGeom>
          <a:noFill/>
          <a:ln w="9525">
            <a:noFill/>
            <a:miter lim="800000"/>
            <a:headEnd/>
            <a:tailEnd/>
          </a:ln>
        </p:spPr>
      </p:pic>
      <p:sp>
        <p:nvSpPr>
          <p:cNvPr id="24578" name="Rectangle 2"/>
          <p:cNvSpPr>
            <a:spLocks noGrp="1" noChangeArrowheads="1"/>
          </p:cNvSpPr>
          <p:nvPr>
            <p:ph type="title" idx="4294967295"/>
          </p:nvPr>
        </p:nvSpPr>
        <p:spPr>
          <a:xfrm>
            <a:off x="0" y="304800"/>
            <a:ext cx="5257800" cy="762000"/>
          </a:xfrm>
        </p:spPr>
        <p:txBody>
          <a:bodyPr/>
          <a:lstStyle/>
          <a:p>
            <a:r>
              <a:rPr lang="en-US">
                <a:latin typeface="Impact" charset="0"/>
              </a:rPr>
              <a:t>Disruptive Selection</a:t>
            </a:r>
          </a:p>
        </p:txBody>
      </p:sp>
      <p:sp>
        <p:nvSpPr>
          <p:cNvPr id="24579" name="Rectangle 3"/>
          <p:cNvSpPr>
            <a:spLocks noGrp="1" noChangeArrowheads="1"/>
          </p:cNvSpPr>
          <p:nvPr>
            <p:ph type="body" sz="half" idx="4294967295"/>
          </p:nvPr>
        </p:nvSpPr>
        <p:spPr>
          <a:xfrm>
            <a:off x="304800" y="1066800"/>
            <a:ext cx="8839200" cy="2286000"/>
          </a:xfrm>
        </p:spPr>
        <p:txBody>
          <a:bodyPr/>
          <a:lstStyle/>
          <a:p>
            <a:r>
              <a:rPr lang="en-US" sz="2800" dirty="0"/>
              <a:t>Causes divergence within the species</a:t>
            </a:r>
          </a:p>
          <a:p>
            <a:r>
              <a:rPr lang="en-US" sz="2800" dirty="0"/>
              <a:t>Occurs when two different types of resources in one area </a:t>
            </a:r>
          </a:p>
          <a:p>
            <a:r>
              <a:rPr lang="en-US" sz="2800" dirty="0"/>
              <a:t>Results in specialization for each branched group</a:t>
            </a:r>
          </a:p>
          <a:p>
            <a:r>
              <a:rPr lang="en-US" sz="2800" dirty="0"/>
              <a:t>May lead to formation of new species</a:t>
            </a:r>
          </a:p>
          <a:p>
            <a:r>
              <a:rPr lang="en-US" sz="2800" dirty="0"/>
              <a:t>E.g. Darwin’s Finches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dissolve">
                                      <p:cBhvr>
                                        <p:cTn id="12" dur="5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dissolve">
                                      <p:cBhvr>
                                        <p:cTn id="17" dur="500"/>
                                        <p:tgtEl>
                                          <p:spTgt spid="245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4579">
                                            <p:txEl>
                                              <p:pRg st="3" end="3"/>
                                            </p:txEl>
                                          </p:spTgt>
                                        </p:tgtEl>
                                        <p:attrNameLst>
                                          <p:attrName>style.visibility</p:attrName>
                                        </p:attrNameLst>
                                      </p:cBhvr>
                                      <p:to>
                                        <p:strVal val="visible"/>
                                      </p:to>
                                    </p:set>
                                    <p:animEffect transition="in" filter="dissolve">
                                      <p:cBhvr>
                                        <p:cTn id="22" dur="500"/>
                                        <p:tgtEl>
                                          <p:spTgt spid="245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4579">
                                            <p:txEl>
                                              <p:pRg st="4" end="4"/>
                                            </p:txEl>
                                          </p:spTgt>
                                        </p:tgtEl>
                                        <p:attrNameLst>
                                          <p:attrName>style.visibility</p:attrName>
                                        </p:attrNameLst>
                                      </p:cBhvr>
                                      <p:to>
                                        <p:strVal val="visible"/>
                                      </p:to>
                                    </p:set>
                                    <p:animEffect transition="in" filter="dissolve">
                                      <p:cBhvr>
                                        <p:cTn id="27" dur="500"/>
                                        <p:tgtEl>
                                          <p:spTgt spid="245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Selection Graphs (3).JPG                                       0000705Blanguidpuppy                   B20B2331:"/>
          <p:cNvPicPr>
            <a:picLocks noGrp="1" noChangeAspect="1" noChangeArrowheads="1"/>
          </p:cNvPicPr>
          <p:nvPr>
            <p:ph/>
          </p:nvPr>
        </p:nvPicPr>
        <p:blipFill>
          <a:blip r:embed="rId2" cstate="print"/>
          <a:srcRect/>
          <a:stretch>
            <a:fillRect/>
          </a:stretch>
        </p:blipFill>
        <p:spPr>
          <a:xfrm>
            <a:off x="228600" y="96838"/>
            <a:ext cx="8610600" cy="6605587"/>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 Box 3"/>
          <p:cNvSpPr txBox="1">
            <a:spLocks noChangeArrowheads="1"/>
          </p:cNvSpPr>
          <p:nvPr/>
        </p:nvSpPr>
        <p:spPr bwMode="auto">
          <a:xfrm>
            <a:off x="457200" y="762000"/>
            <a:ext cx="8153400" cy="1311275"/>
          </a:xfrm>
          <a:prstGeom prst="rect">
            <a:avLst/>
          </a:prstGeom>
          <a:noFill/>
          <a:ln w="9525">
            <a:noFill/>
            <a:miter lim="800000"/>
            <a:headEnd/>
            <a:tailEnd/>
          </a:ln>
          <a:effectLst/>
        </p:spPr>
        <p:txBody>
          <a:bodyPr>
            <a:spAutoFit/>
          </a:bodyPr>
          <a:lstStyle/>
          <a:p>
            <a:pPr>
              <a:spcBef>
                <a:spcPct val="50000"/>
              </a:spcBef>
            </a:pPr>
            <a:r>
              <a:rPr lang="en-US" sz="4000">
                <a:solidFill>
                  <a:srgbClr val="FF0000"/>
                </a:solidFill>
              </a:rPr>
              <a:t>What acts as a selection pressure on a population?</a:t>
            </a:r>
          </a:p>
        </p:txBody>
      </p:sp>
      <p:sp>
        <p:nvSpPr>
          <p:cNvPr id="34821" name="Text Box 5"/>
          <p:cNvSpPr txBox="1">
            <a:spLocks noChangeArrowheads="1"/>
          </p:cNvSpPr>
          <p:nvPr/>
        </p:nvSpPr>
        <p:spPr bwMode="auto">
          <a:xfrm>
            <a:off x="990600" y="2133600"/>
            <a:ext cx="7162800" cy="3725863"/>
          </a:xfrm>
          <a:prstGeom prst="rect">
            <a:avLst/>
          </a:prstGeom>
          <a:noFill/>
          <a:ln w="9525">
            <a:noFill/>
            <a:miter lim="800000"/>
            <a:headEnd/>
            <a:tailEnd/>
          </a:ln>
          <a:effectLst/>
        </p:spPr>
        <p:txBody>
          <a:bodyPr>
            <a:spAutoFit/>
          </a:bodyPr>
          <a:lstStyle/>
          <a:p>
            <a:pPr>
              <a:spcBef>
                <a:spcPct val="50000"/>
              </a:spcBef>
              <a:buFontTx/>
              <a:buChar char="•"/>
            </a:pPr>
            <a:r>
              <a:rPr lang="en-US" sz="2800"/>
              <a:t> Competition for food</a:t>
            </a:r>
          </a:p>
          <a:p>
            <a:pPr>
              <a:spcBef>
                <a:spcPct val="50000"/>
              </a:spcBef>
              <a:buFontTx/>
              <a:buChar char="•"/>
            </a:pPr>
            <a:r>
              <a:rPr lang="en-US" sz="2800"/>
              <a:t> Competition for a mate</a:t>
            </a:r>
          </a:p>
          <a:p>
            <a:pPr>
              <a:spcBef>
                <a:spcPct val="50000"/>
              </a:spcBef>
              <a:buFontTx/>
              <a:buChar char="•"/>
            </a:pPr>
            <a:r>
              <a:rPr lang="en-US" sz="2800"/>
              <a:t> Changes in the environment</a:t>
            </a:r>
          </a:p>
          <a:p>
            <a:pPr>
              <a:spcBef>
                <a:spcPct val="50000"/>
              </a:spcBef>
              <a:buFontTx/>
              <a:buChar char="•"/>
            </a:pPr>
            <a:r>
              <a:rPr lang="en-US" sz="2800"/>
              <a:t> Predators</a:t>
            </a:r>
          </a:p>
          <a:p>
            <a:pPr>
              <a:spcBef>
                <a:spcPct val="50000"/>
              </a:spcBef>
              <a:buFontTx/>
              <a:buChar char="•"/>
            </a:pPr>
            <a:r>
              <a:rPr lang="en-US" sz="2800"/>
              <a:t> Parasites</a:t>
            </a:r>
          </a:p>
          <a:p>
            <a:pPr>
              <a:spcBef>
                <a:spcPct val="50000"/>
              </a:spcBef>
            </a:pPr>
            <a:endParaRPr lang="en-US" sz="2800"/>
          </a:p>
        </p:txBody>
      </p:sp>
      <p:sp>
        <p:nvSpPr>
          <p:cNvPr id="34822" name="Text Box 6"/>
          <p:cNvSpPr txBox="1">
            <a:spLocks noChangeArrowheads="1"/>
          </p:cNvSpPr>
          <p:nvPr/>
        </p:nvSpPr>
        <p:spPr bwMode="auto">
          <a:xfrm>
            <a:off x="0" y="5305425"/>
            <a:ext cx="9144000" cy="1552575"/>
          </a:xfrm>
          <a:prstGeom prst="rect">
            <a:avLst/>
          </a:prstGeom>
          <a:solidFill>
            <a:schemeClr val="bg2"/>
          </a:solidFill>
          <a:ln w="9525">
            <a:noFill/>
            <a:miter lim="800000"/>
            <a:headEnd/>
            <a:tailEnd/>
          </a:ln>
          <a:effectLst/>
        </p:spPr>
        <p:txBody>
          <a:bodyPr>
            <a:spAutoFit/>
          </a:bodyPr>
          <a:lstStyle/>
          <a:p>
            <a:pPr>
              <a:spcBef>
                <a:spcPct val="50000"/>
              </a:spcBef>
            </a:pPr>
            <a:r>
              <a:rPr lang="en-US" b="1"/>
              <a:t>Example of Natural Selection in Action: 	Monarch / milkweed</a:t>
            </a:r>
          </a:p>
          <a:p>
            <a:pPr>
              <a:spcBef>
                <a:spcPct val="50000"/>
              </a:spcBef>
            </a:pPr>
            <a:r>
              <a:rPr lang="en-US" b="1"/>
              <a:t>						Card game</a:t>
            </a:r>
          </a:p>
          <a:p>
            <a:pPr>
              <a:spcBef>
                <a:spcPct val="50000"/>
              </a:spcBef>
            </a:pPr>
            <a:r>
              <a:rPr lang="en-US" b="1"/>
              <a:t>						Video of Darwin’s Finches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48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48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482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482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482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1000" y="152400"/>
            <a:ext cx="8458200" cy="990600"/>
          </a:xfrm>
        </p:spPr>
        <p:txBody>
          <a:bodyPr/>
          <a:lstStyle/>
          <a:p>
            <a:pPr algn="l"/>
            <a:r>
              <a:rPr lang="en-US">
                <a:latin typeface="Impact" charset="0"/>
              </a:rPr>
              <a:t>Examples of selection pressures...</a:t>
            </a:r>
          </a:p>
        </p:txBody>
      </p:sp>
      <p:sp>
        <p:nvSpPr>
          <p:cNvPr id="9219" name="Rectangle 3"/>
          <p:cNvSpPr>
            <a:spLocks noGrp="1" noChangeArrowheads="1"/>
          </p:cNvSpPr>
          <p:nvPr>
            <p:ph type="body" idx="1"/>
          </p:nvPr>
        </p:nvSpPr>
        <p:spPr>
          <a:xfrm>
            <a:off x="381000" y="1143000"/>
            <a:ext cx="8077200" cy="4114800"/>
          </a:xfrm>
        </p:spPr>
        <p:txBody>
          <a:bodyPr/>
          <a:lstStyle/>
          <a:p>
            <a:pPr>
              <a:lnSpc>
                <a:spcPct val="90000"/>
              </a:lnSpc>
            </a:pPr>
            <a:r>
              <a:rPr lang="en-US"/>
              <a:t>Predators - </a:t>
            </a:r>
            <a:r>
              <a:rPr lang="en-US" sz="2400"/>
              <a:t>variants with adaptations allowing them to escape predators have more offspring</a:t>
            </a:r>
          </a:p>
          <a:p>
            <a:pPr>
              <a:lnSpc>
                <a:spcPct val="90000"/>
              </a:lnSpc>
              <a:buFontTx/>
              <a:buNone/>
            </a:pPr>
            <a:r>
              <a:rPr lang="en-US" sz="2400"/>
              <a:t>- e.g. speed, defensive weapons, camouflage, mimicry</a:t>
            </a:r>
          </a:p>
          <a:p>
            <a:pPr>
              <a:lnSpc>
                <a:spcPct val="90000"/>
              </a:lnSpc>
            </a:pPr>
            <a:r>
              <a:rPr lang="en-US"/>
              <a:t>Prey/Food</a:t>
            </a:r>
            <a:r>
              <a:rPr lang="en-US" sz="2400"/>
              <a:t> - variants with adaptations allowing them to obtain food have more offspring</a:t>
            </a:r>
          </a:p>
          <a:p>
            <a:pPr>
              <a:lnSpc>
                <a:spcPct val="90000"/>
              </a:lnSpc>
              <a:buFontTx/>
              <a:buNone/>
            </a:pPr>
            <a:r>
              <a:rPr lang="en-US" sz="2400"/>
              <a:t>- e.g.  Speed, senses for finding prey/food, weapons for killing prey or obtaining food, camouflage for stealth</a:t>
            </a:r>
            <a:endParaRPr lang="en-US"/>
          </a:p>
          <a:p>
            <a:pPr>
              <a:lnSpc>
                <a:spcPct val="90000"/>
              </a:lnSpc>
            </a:pPr>
            <a:r>
              <a:rPr lang="en-US"/>
              <a:t>Climate</a:t>
            </a:r>
            <a:r>
              <a:rPr lang="en-US" sz="2400"/>
              <a:t> - those who can survive new climate best have more kids</a:t>
            </a:r>
          </a:p>
          <a:p>
            <a:pPr>
              <a:lnSpc>
                <a:spcPct val="90000"/>
              </a:lnSpc>
              <a:buFontTx/>
              <a:buNone/>
            </a:pPr>
            <a:r>
              <a:rPr lang="en-US" sz="2400"/>
              <a:t>- e.g. ice age, change in climate due to migration.</a:t>
            </a:r>
          </a:p>
          <a:p>
            <a:pPr>
              <a:lnSpc>
                <a:spcPct val="90000"/>
              </a:lnSpc>
            </a:pPr>
            <a:r>
              <a:rPr lang="en-US"/>
              <a:t>Mates</a:t>
            </a:r>
            <a:r>
              <a:rPr lang="en-US" sz="2400"/>
              <a:t> - variants with adaptations allowing them to attract a mate to have offspring</a:t>
            </a:r>
          </a:p>
          <a:p>
            <a:pPr>
              <a:lnSpc>
                <a:spcPct val="90000"/>
              </a:lnSpc>
              <a:buFontTx/>
              <a:buNone/>
            </a:pPr>
            <a:r>
              <a:rPr lang="en-US" sz="2400"/>
              <a:t>- e.g.  strong, attractive, good provider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2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2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921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921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92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88394702"/>
              </p:ext>
            </p:extLst>
          </p:nvPr>
        </p:nvGraphicFramePr>
        <p:xfrm>
          <a:off x="242568" y="1294517"/>
          <a:ext cx="8704686" cy="4937760"/>
        </p:xfrm>
        <a:graphic>
          <a:graphicData uri="http://schemas.openxmlformats.org/drawingml/2006/table">
            <a:tbl>
              <a:tblPr firstRow="1" bandRow="1">
                <a:tableStyleId>{5C22544A-7EE6-4342-B048-85BDC9FD1C3A}</a:tableStyleId>
              </a:tblPr>
              <a:tblGrid>
                <a:gridCol w="1563875">
                  <a:extLst>
                    <a:ext uri="{9D8B030D-6E8A-4147-A177-3AD203B41FA5}">
                      <a16:colId xmlns="" xmlns:a16="http://schemas.microsoft.com/office/drawing/2014/main" val="20000"/>
                    </a:ext>
                  </a:extLst>
                </a:gridCol>
                <a:gridCol w="4239249">
                  <a:extLst>
                    <a:ext uri="{9D8B030D-6E8A-4147-A177-3AD203B41FA5}">
                      <a16:colId xmlns="" xmlns:a16="http://schemas.microsoft.com/office/drawing/2014/main" val="20001"/>
                    </a:ext>
                  </a:extLst>
                </a:gridCol>
                <a:gridCol w="2901562">
                  <a:extLst>
                    <a:ext uri="{9D8B030D-6E8A-4147-A177-3AD203B41FA5}">
                      <a16:colId xmlns="" xmlns:a16="http://schemas.microsoft.com/office/drawing/2014/main" val="20002"/>
                    </a:ext>
                  </a:extLst>
                </a:gridCol>
              </a:tblGrid>
              <a:tr h="370840">
                <a:tc>
                  <a:txBody>
                    <a:bodyPr/>
                    <a:lstStyle/>
                    <a:p>
                      <a:pPr algn="ctr"/>
                      <a:r>
                        <a:rPr lang="en-US" sz="3000" dirty="0" smtClean="0"/>
                        <a:t>Type</a:t>
                      </a:r>
                      <a:endParaRPr lang="en-US" sz="3000" dirty="0"/>
                    </a:p>
                  </a:txBody>
                  <a:tcPr/>
                </a:tc>
                <a:tc>
                  <a:txBody>
                    <a:bodyPr/>
                    <a:lstStyle/>
                    <a:p>
                      <a:pPr algn="ctr"/>
                      <a:r>
                        <a:rPr lang="en-US" sz="3000" dirty="0" smtClean="0"/>
                        <a:t>Definition</a:t>
                      </a:r>
                      <a:endParaRPr lang="en-US" sz="3000" dirty="0"/>
                    </a:p>
                  </a:txBody>
                  <a:tcPr/>
                </a:tc>
                <a:tc>
                  <a:txBody>
                    <a:bodyPr/>
                    <a:lstStyle/>
                    <a:p>
                      <a:pPr algn="ctr"/>
                      <a:r>
                        <a:rPr lang="en-US" sz="3000" dirty="0" smtClean="0"/>
                        <a:t>Result</a:t>
                      </a:r>
                      <a:endParaRPr lang="en-US" sz="3000" dirty="0"/>
                    </a:p>
                  </a:txBody>
                  <a:tcPr/>
                </a:tc>
                <a:extLst>
                  <a:ext uri="{0D108BD9-81ED-4DB2-BD59-A6C34878D82A}">
                    <a16:rowId xmlns="" xmlns:a16="http://schemas.microsoft.com/office/drawing/2014/main" val="10000"/>
                  </a:ext>
                </a:extLst>
              </a:tr>
              <a:tr h="370840">
                <a:tc>
                  <a:txBody>
                    <a:bodyPr/>
                    <a:lstStyle/>
                    <a:p>
                      <a:r>
                        <a:rPr lang="en-US" sz="1800" dirty="0" smtClean="0"/>
                        <a:t>Directional Selection</a:t>
                      </a:r>
                      <a:endParaRPr lang="en-US" sz="1800" dirty="0"/>
                    </a:p>
                  </a:txBody>
                  <a:tcPr anchor="ctr"/>
                </a:tc>
                <a:tc>
                  <a:txBody>
                    <a:bodyPr/>
                    <a:lstStyle/>
                    <a:p>
                      <a:endParaRPr lang="en-US" dirty="0" smtClean="0"/>
                    </a:p>
                    <a:p>
                      <a:endParaRPr lang="en-US" dirty="0" smtClean="0"/>
                    </a:p>
                    <a:p>
                      <a:endParaRPr lang="en-US" dirty="0" smtClean="0"/>
                    </a:p>
                    <a:p>
                      <a:endParaRPr lang="en-US" dirty="0" smtClean="0"/>
                    </a:p>
                    <a:p>
                      <a:endParaRPr lang="en-US" dirty="0"/>
                    </a:p>
                  </a:txBody>
                  <a:tcPr/>
                </a:tc>
                <a:tc>
                  <a:txBody>
                    <a:bodyPr/>
                    <a:lstStyle/>
                    <a:p>
                      <a:endParaRPr lang="en-US" dirty="0"/>
                    </a:p>
                  </a:txBody>
                  <a:tcPr/>
                </a:tc>
                <a:extLst>
                  <a:ext uri="{0D108BD9-81ED-4DB2-BD59-A6C34878D82A}">
                    <a16:rowId xmlns="" xmlns:a16="http://schemas.microsoft.com/office/drawing/2014/main" val="10001"/>
                  </a:ext>
                </a:extLst>
              </a:tr>
              <a:tr h="370840">
                <a:tc>
                  <a:txBody>
                    <a:bodyPr/>
                    <a:lstStyle/>
                    <a:p>
                      <a:r>
                        <a:rPr lang="en-US" sz="1800" dirty="0" smtClean="0"/>
                        <a:t>Disruptive</a:t>
                      </a:r>
                      <a:r>
                        <a:rPr lang="en-US" sz="1800" baseline="0" dirty="0" smtClean="0"/>
                        <a:t> Selection</a:t>
                      </a:r>
                      <a:endParaRPr lang="en-US" sz="1800" dirty="0"/>
                    </a:p>
                  </a:txBody>
                  <a:tcPr anchor="ctr"/>
                </a:tc>
                <a:tc>
                  <a:txBody>
                    <a:bodyPr/>
                    <a:lstStyle/>
                    <a:p>
                      <a:endParaRPr lang="en-US" dirty="0" smtClean="0"/>
                    </a:p>
                    <a:p>
                      <a:endParaRPr lang="en-US" dirty="0" smtClean="0"/>
                    </a:p>
                    <a:p>
                      <a:endParaRPr lang="en-US" dirty="0" smtClean="0"/>
                    </a:p>
                    <a:p>
                      <a:endParaRPr lang="en-US" dirty="0" smtClean="0"/>
                    </a:p>
                    <a:p>
                      <a:endParaRPr lang="en-US" dirty="0"/>
                    </a:p>
                  </a:txBody>
                  <a:tcPr/>
                </a:tc>
                <a:tc>
                  <a:txBody>
                    <a:bodyPr/>
                    <a:lstStyle/>
                    <a:p>
                      <a:endParaRPr lang="en-US" dirty="0"/>
                    </a:p>
                  </a:txBody>
                  <a:tcPr/>
                </a:tc>
                <a:extLst>
                  <a:ext uri="{0D108BD9-81ED-4DB2-BD59-A6C34878D82A}">
                    <a16:rowId xmlns="" xmlns:a16="http://schemas.microsoft.com/office/drawing/2014/main" val="10002"/>
                  </a:ext>
                </a:extLst>
              </a:tr>
              <a:tr h="370840">
                <a:tc>
                  <a:txBody>
                    <a:bodyPr/>
                    <a:lstStyle/>
                    <a:p>
                      <a:r>
                        <a:rPr lang="en-US" sz="1800" dirty="0" smtClean="0"/>
                        <a:t>Stabilizing Selection</a:t>
                      </a:r>
                      <a:endParaRPr lang="en-US" sz="1800" dirty="0"/>
                    </a:p>
                  </a:txBody>
                  <a:tcPr anchor="ctr"/>
                </a:tc>
                <a:tc>
                  <a:txBody>
                    <a:bodyPr/>
                    <a:lstStyle/>
                    <a:p>
                      <a:endParaRPr lang="en-US" dirty="0" smtClean="0"/>
                    </a:p>
                    <a:p>
                      <a:endParaRPr lang="en-US" dirty="0" smtClean="0"/>
                    </a:p>
                    <a:p>
                      <a:endParaRPr lang="en-US" dirty="0" smtClean="0"/>
                    </a:p>
                    <a:p>
                      <a:endParaRPr lang="en-US" dirty="0" smtClean="0"/>
                    </a:p>
                    <a:p>
                      <a:endParaRPr lang="en-US" dirty="0"/>
                    </a:p>
                  </a:txBody>
                  <a:tcPr/>
                </a:tc>
                <a:tc>
                  <a:txBody>
                    <a:bodyPr/>
                    <a:lstStyle/>
                    <a:p>
                      <a:endParaRPr lang="en-US" dirty="0"/>
                    </a:p>
                  </a:txBody>
                  <a:tcPr/>
                </a:tc>
                <a:extLst>
                  <a:ext uri="{0D108BD9-81ED-4DB2-BD59-A6C34878D82A}">
                    <a16:rowId xmlns="" xmlns:a16="http://schemas.microsoft.com/office/drawing/2014/main" val="10003"/>
                  </a:ext>
                </a:extLst>
              </a:tr>
            </a:tbl>
          </a:graphicData>
        </a:graphic>
      </p:graphicFrame>
      <p:sp>
        <p:nvSpPr>
          <p:cNvPr id="3" name="Title 2"/>
          <p:cNvSpPr>
            <a:spLocks noGrp="1"/>
          </p:cNvSpPr>
          <p:nvPr>
            <p:ph type="title"/>
          </p:nvPr>
        </p:nvSpPr>
        <p:spPr>
          <a:xfrm>
            <a:off x="1111884" y="10312"/>
            <a:ext cx="8229600" cy="1143000"/>
          </a:xfrm>
        </p:spPr>
        <p:txBody>
          <a:bodyPr/>
          <a:lstStyle/>
          <a:p>
            <a:r>
              <a:rPr lang="en-US" dirty="0" smtClean="0"/>
              <a:t>Types of Natural Selection</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91628926"/>
              </p:ext>
            </p:extLst>
          </p:nvPr>
        </p:nvGraphicFramePr>
        <p:xfrm>
          <a:off x="233043" y="1323092"/>
          <a:ext cx="8704686" cy="4389120"/>
        </p:xfrm>
        <a:graphic>
          <a:graphicData uri="http://schemas.openxmlformats.org/drawingml/2006/table">
            <a:tbl>
              <a:tblPr firstRow="1" bandRow="1">
                <a:tableStyleId>{5C22544A-7EE6-4342-B048-85BDC9FD1C3A}</a:tableStyleId>
              </a:tblPr>
              <a:tblGrid>
                <a:gridCol w="1563875">
                  <a:extLst>
                    <a:ext uri="{9D8B030D-6E8A-4147-A177-3AD203B41FA5}">
                      <a16:colId xmlns="" xmlns:a16="http://schemas.microsoft.com/office/drawing/2014/main" val="20000"/>
                    </a:ext>
                  </a:extLst>
                </a:gridCol>
                <a:gridCol w="4239249">
                  <a:extLst>
                    <a:ext uri="{9D8B030D-6E8A-4147-A177-3AD203B41FA5}">
                      <a16:colId xmlns="" xmlns:a16="http://schemas.microsoft.com/office/drawing/2014/main" val="20001"/>
                    </a:ext>
                  </a:extLst>
                </a:gridCol>
                <a:gridCol w="2901562">
                  <a:extLst>
                    <a:ext uri="{9D8B030D-6E8A-4147-A177-3AD203B41FA5}">
                      <a16:colId xmlns="" xmlns:a16="http://schemas.microsoft.com/office/drawing/2014/main" val="20002"/>
                    </a:ext>
                  </a:extLst>
                </a:gridCol>
              </a:tblGrid>
              <a:tr h="370840">
                <a:tc>
                  <a:txBody>
                    <a:bodyPr/>
                    <a:lstStyle/>
                    <a:p>
                      <a:pPr algn="ctr"/>
                      <a:r>
                        <a:rPr lang="en-US" sz="3000" dirty="0" smtClean="0"/>
                        <a:t>Type</a:t>
                      </a:r>
                      <a:endParaRPr lang="en-US" sz="3000" dirty="0"/>
                    </a:p>
                  </a:txBody>
                  <a:tcPr/>
                </a:tc>
                <a:tc>
                  <a:txBody>
                    <a:bodyPr/>
                    <a:lstStyle/>
                    <a:p>
                      <a:pPr algn="ctr"/>
                      <a:r>
                        <a:rPr lang="en-US" sz="3000" dirty="0" smtClean="0"/>
                        <a:t>Definition</a:t>
                      </a:r>
                      <a:endParaRPr lang="en-US" sz="3000" dirty="0"/>
                    </a:p>
                  </a:txBody>
                  <a:tcPr/>
                </a:tc>
                <a:tc>
                  <a:txBody>
                    <a:bodyPr/>
                    <a:lstStyle/>
                    <a:p>
                      <a:pPr algn="ctr"/>
                      <a:r>
                        <a:rPr lang="en-US" sz="3000" dirty="0" smtClean="0"/>
                        <a:t>Result</a:t>
                      </a:r>
                      <a:endParaRPr lang="en-US" sz="3000" dirty="0"/>
                    </a:p>
                  </a:txBody>
                  <a:tcPr/>
                </a:tc>
                <a:extLst>
                  <a:ext uri="{0D108BD9-81ED-4DB2-BD59-A6C34878D82A}">
                    <a16:rowId xmlns="" xmlns:a16="http://schemas.microsoft.com/office/drawing/2014/main" val="10000"/>
                  </a:ext>
                </a:extLst>
              </a:tr>
              <a:tr h="370840">
                <a:tc>
                  <a:txBody>
                    <a:bodyPr/>
                    <a:lstStyle/>
                    <a:p>
                      <a:r>
                        <a:rPr lang="en-US" dirty="0" smtClean="0"/>
                        <a:t>Directional Selection</a:t>
                      </a:r>
                      <a:endParaRPr lang="en-US" dirty="0"/>
                    </a:p>
                  </a:txBody>
                  <a:tcPr/>
                </a:tc>
                <a:tc>
                  <a:txBody>
                    <a:bodyPr/>
                    <a:lstStyle/>
                    <a:p>
                      <a:r>
                        <a:rPr kumimoji="0" lang="en-US" sz="1800" kern="1200" dirty="0" smtClean="0">
                          <a:solidFill>
                            <a:schemeClr val="dk1"/>
                          </a:solidFill>
                          <a:latin typeface="+mn-lt"/>
                          <a:ea typeface="+mn-ea"/>
                          <a:cs typeface="+mn-cs"/>
                        </a:rPr>
                        <a:t>A process of natural selection in which a single phenotype at one extreme of the phenotypic range is favored</a:t>
                      </a:r>
                      <a:endParaRPr lang="en-US" dirty="0"/>
                    </a:p>
                  </a:txBody>
                  <a:tcPr/>
                </a:tc>
                <a:tc>
                  <a:txBody>
                    <a:bodyPr/>
                    <a:lstStyle/>
                    <a:p>
                      <a:r>
                        <a:rPr lang="en-US" dirty="0" smtClean="0"/>
                        <a:t>The population's trait distribution shifts toward an extreme.</a:t>
                      </a:r>
                      <a:endParaRPr lang="en-US" dirty="0"/>
                    </a:p>
                  </a:txBody>
                  <a:tcPr/>
                </a:tc>
                <a:extLst>
                  <a:ext uri="{0D108BD9-81ED-4DB2-BD59-A6C34878D82A}">
                    <a16:rowId xmlns="" xmlns:a16="http://schemas.microsoft.com/office/drawing/2014/main" val="10001"/>
                  </a:ext>
                </a:extLst>
              </a:tr>
              <a:tr h="370840">
                <a:tc>
                  <a:txBody>
                    <a:bodyPr/>
                    <a:lstStyle/>
                    <a:p>
                      <a:r>
                        <a:rPr lang="en-US" dirty="0" smtClean="0"/>
                        <a:t>Disruptive</a:t>
                      </a:r>
                      <a:r>
                        <a:rPr lang="en-US" baseline="0" dirty="0" smtClean="0"/>
                        <a:t> Selection</a:t>
                      </a:r>
                      <a:endParaRPr lang="en-US" dirty="0"/>
                    </a:p>
                  </a:txBody>
                  <a:tcPr/>
                </a:tc>
                <a:tc>
                  <a:txBody>
                    <a:bodyPr/>
                    <a:lstStyle/>
                    <a:p>
                      <a:endParaRPr lang="en-US" dirty="0" smtClean="0"/>
                    </a:p>
                    <a:p>
                      <a:endParaRPr lang="en-US" dirty="0" smtClean="0"/>
                    </a:p>
                    <a:p>
                      <a:endParaRPr lang="en-US" dirty="0" smtClean="0"/>
                    </a:p>
                    <a:p>
                      <a:endParaRPr lang="en-US" dirty="0" smtClean="0"/>
                    </a:p>
                    <a:p>
                      <a:endParaRPr lang="en-US" dirty="0"/>
                    </a:p>
                  </a:txBody>
                  <a:tcPr/>
                </a:tc>
                <a:tc>
                  <a:txBody>
                    <a:bodyPr/>
                    <a:lstStyle/>
                    <a:p>
                      <a:endParaRPr lang="en-US" dirty="0"/>
                    </a:p>
                  </a:txBody>
                  <a:tcPr/>
                </a:tc>
                <a:extLst>
                  <a:ext uri="{0D108BD9-81ED-4DB2-BD59-A6C34878D82A}">
                    <a16:rowId xmlns="" xmlns:a16="http://schemas.microsoft.com/office/drawing/2014/main" val="10002"/>
                  </a:ext>
                </a:extLst>
              </a:tr>
              <a:tr h="370840">
                <a:tc>
                  <a:txBody>
                    <a:bodyPr/>
                    <a:lstStyle/>
                    <a:p>
                      <a:r>
                        <a:rPr lang="en-US" dirty="0" smtClean="0"/>
                        <a:t>Stabilizing Selection</a:t>
                      </a:r>
                      <a:endParaRPr lang="en-US" dirty="0"/>
                    </a:p>
                  </a:txBody>
                  <a:tcPr/>
                </a:tc>
                <a:tc>
                  <a:txBody>
                    <a:bodyPr/>
                    <a:lstStyle/>
                    <a:p>
                      <a:endParaRPr lang="en-US" dirty="0" smtClean="0"/>
                    </a:p>
                    <a:p>
                      <a:endParaRPr lang="en-US" dirty="0" smtClean="0"/>
                    </a:p>
                    <a:p>
                      <a:endParaRPr lang="en-US" dirty="0" smtClean="0"/>
                    </a:p>
                    <a:p>
                      <a:endParaRPr lang="en-US" dirty="0" smtClean="0"/>
                    </a:p>
                    <a:p>
                      <a:endParaRPr lang="en-US" dirty="0"/>
                    </a:p>
                  </a:txBody>
                  <a:tcPr/>
                </a:tc>
                <a:tc>
                  <a:txBody>
                    <a:bodyPr/>
                    <a:lstStyle/>
                    <a:p>
                      <a:endParaRPr lang="en-US" dirty="0"/>
                    </a:p>
                  </a:txBody>
                  <a:tcPr/>
                </a:tc>
                <a:extLst>
                  <a:ext uri="{0D108BD9-81ED-4DB2-BD59-A6C34878D82A}">
                    <a16:rowId xmlns="" xmlns:a16="http://schemas.microsoft.com/office/drawing/2014/main" val="10003"/>
                  </a:ext>
                </a:extLst>
              </a:tr>
            </a:tbl>
          </a:graphicData>
        </a:graphic>
      </p:graphicFrame>
      <p:sp>
        <p:nvSpPr>
          <p:cNvPr id="3" name="Title 2"/>
          <p:cNvSpPr>
            <a:spLocks noGrp="1"/>
          </p:cNvSpPr>
          <p:nvPr>
            <p:ph type="title"/>
          </p:nvPr>
        </p:nvSpPr>
        <p:spPr>
          <a:xfrm>
            <a:off x="997584" y="152400"/>
            <a:ext cx="8229600" cy="1143000"/>
          </a:xfrm>
        </p:spPr>
        <p:txBody>
          <a:bodyPr/>
          <a:lstStyle/>
          <a:p>
            <a:r>
              <a:rPr lang="en-US" dirty="0" smtClean="0"/>
              <a:t>Types of Natural Selection</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23127762"/>
              </p:ext>
            </p:extLst>
          </p:nvPr>
        </p:nvGraphicFramePr>
        <p:xfrm>
          <a:off x="242568" y="1332617"/>
          <a:ext cx="8704686" cy="4114800"/>
        </p:xfrm>
        <a:graphic>
          <a:graphicData uri="http://schemas.openxmlformats.org/drawingml/2006/table">
            <a:tbl>
              <a:tblPr firstRow="1" bandRow="1">
                <a:tableStyleId>{5C22544A-7EE6-4342-B048-85BDC9FD1C3A}</a:tableStyleId>
              </a:tblPr>
              <a:tblGrid>
                <a:gridCol w="1563875">
                  <a:extLst>
                    <a:ext uri="{9D8B030D-6E8A-4147-A177-3AD203B41FA5}">
                      <a16:colId xmlns="" xmlns:a16="http://schemas.microsoft.com/office/drawing/2014/main" val="20000"/>
                    </a:ext>
                  </a:extLst>
                </a:gridCol>
                <a:gridCol w="4239249">
                  <a:extLst>
                    <a:ext uri="{9D8B030D-6E8A-4147-A177-3AD203B41FA5}">
                      <a16:colId xmlns="" xmlns:a16="http://schemas.microsoft.com/office/drawing/2014/main" val="20001"/>
                    </a:ext>
                  </a:extLst>
                </a:gridCol>
                <a:gridCol w="2901562">
                  <a:extLst>
                    <a:ext uri="{9D8B030D-6E8A-4147-A177-3AD203B41FA5}">
                      <a16:colId xmlns="" xmlns:a16="http://schemas.microsoft.com/office/drawing/2014/main" val="20002"/>
                    </a:ext>
                  </a:extLst>
                </a:gridCol>
              </a:tblGrid>
              <a:tr h="370840">
                <a:tc>
                  <a:txBody>
                    <a:bodyPr/>
                    <a:lstStyle/>
                    <a:p>
                      <a:pPr algn="ctr"/>
                      <a:r>
                        <a:rPr lang="en-US" sz="3000" dirty="0" smtClean="0"/>
                        <a:t>Type</a:t>
                      </a:r>
                      <a:endParaRPr lang="en-US" sz="3000" dirty="0"/>
                    </a:p>
                  </a:txBody>
                  <a:tcPr/>
                </a:tc>
                <a:tc>
                  <a:txBody>
                    <a:bodyPr/>
                    <a:lstStyle/>
                    <a:p>
                      <a:pPr algn="ctr"/>
                      <a:r>
                        <a:rPr lang="en-US" sz="3000" dirty="0" smtClean="0"/>
                        <a:t>Definition</a:t>
                      </a:r>
                      <a:endParaRPr lang="en-US" sz="3000" dirty="0"/>
                    </a:p>
                  </a:txBody>
                  <a:tcPr/>
                </a:tc>
                <a:tc>
                  <a:txBody>
                    <a:bodyPr/>
                    <a:lstStyle/>
                    <a:p>
                      <a:pPr algn="ctr"/>
                      <a:r>
                        <a:rPr lang="en-US" sz="3000" dirty="0" smtClean="0"/>
                        <a:t>Result</a:t>
                      </a:r>
                      <a:endParaRPr lang="en-US" sz="3000" dirty="0"/>
                    </a:p>
                  </a:txBody>
                  <a:tcPr/>
                </a:tc>
                <a:extLst>
                  <a:ext uri="{0D108BD9-81ED-4DB2-BD59-A6C34878D82A}">
                    <a16:rowId xmlns="" xmlns:a16="http://schemas.microsoft.com/office/drawing/2014/main" val="10000"/>
                  </a:ext>
                </a:extLst>
              </a:tr>
              <a:tr h="370840">
                <a:tc>
                  <a:txBody>
                    <a:bodyPr/>
                    <a:lstStyle/>
                    <a:p>
                      <a:r>
                        <a:rPr lang="en-US" dirty="0" smtClean="0"/>
                        <a:t>Directional Selection</a:t>
                      </a:r>
                      <a:endParaRPr lang="en-US" dirty="0"/>
                    </a:p>
                  </a:txBody>
                  <a:tcPr/>
                </a:tc>
                <a:tc>
                  <a:txBody>
                    <a:bodyPr/>
                    <a:lstStyle/>
                    <a:p>
                      <a:r>
                        <a:rPr kumimoji="0" lang="en-US" sz="1800" kern="1200" dirty="0" smtClean="0">
                          <a:solidFill>
                            <a:schemeClr val="dk1"/>
                          </a:solidFill>
                          <a:latin typeface="+mn-lt"/>
                          <a:ea typeface="+mn-ea"/>
                          <a:cs typeface="+mn-cs"/>
                        </a:rPr>
                        <a:t>A process of natural selection in which a single phenotype at one extreme of the phenotypic range is favored</a:t>
                      </a:r>
                      <a:endParaRPr lang="en-US" dirty="0"/>
                    </a:p>
                  </a:txBody>
                  <a:tcPr/>
                </a:tc>
                <a:tc>
                  <a:txBody>
                    <a:bodyPr/>
                    <a:lstStyle/>
                    <a:p>
                      <a:r>
                        <a:rPr lang="en-US" dirty="0" smtClean="0"/>
                        <a:t>The population's trait distribution shifts toward an extreme.</a:t>
                      </a:r>
                      <a:endParaRPr lang="en-US" dirty="0"/>
                    </a:p>
                  </a:txBody>
                  <a:tcPr/>
                </a:tc>
                <a:extLst>
                  <a:ext uri="{0D108BD9-81ED-4DB2-BD59-A6C34878D82A}">
                    <a16:rowId xmlns="" xmlns:a16="http://schemas.microsoft.com/office/drawing/2014/main" val="10001"/>
                  </a:ext>
                </a:extLst>
              </a:tr>
              <a:tr h="370840">
                <a:tc>
                  <a:txBody>
                    <a:bodyPr/>
                    <a:lstStyle/>
                    <a:p>
                      <a:r>
                        <a:rPr lang="en-US" dirty="0" smtClean="0"/>
                        <a:t>Disruptive</a:t>
                      </a:r>
                      <a:r>
                        <a:rPr lang="en-US" baseline="0" dirty="0" smtClean="0"/>
                        <a:t> Selection</a:t>
                      </a:r>
                      <a:endParaRPr lang="en-US" dirty="0"/>
                    </a:p>
                  </a:txBody>
                  <a:tcPr/>
                </a:tc>
                <a:tc>
                  <a:txBody>
                    <a:bodyPr/>
                    <a:lstStyle/>
                    <a:p>
                      <a:r>
                        <a:rPr kumimoji="0" lang="en-US" sz="1800" kern="1200" dirty="0" smtClean="0">
                          <a:solidFill>
                            <a:schemeClr val="dk1"/>
                          </a:solidFill>
                          <a:latin typeface="+mn-lt"/>
                          <a:ea typeface="+mn-ea"/>
                          <a:cs typeface="+mn-cs"/>
                        </a:rPr>
                        <a:t>A process of natural selection that favors individuals at both extremes of a phenotypic range</a:t>
                      </a:r>
                      <a:r>
                        <a:rPr lang="en-US" dirty="0" smtClean="0"/>
                        <a:t> </a:t>
                      </a:r>
                      <a:endParaRPr lang="en-US" dirty="0"/>
                    </a:p>
                  </a:txBody>
                  <a:tcPr/>
                </a:tc>
                <a:tc>
                  <a:txBody>
                    <a:bodyPr/>
                    <a:lstStyle/>
                    <a:p>
                      <a:r>
                        <a:rPr lang="en-US" dirty="0" smtClean="0"/>
                        <a:t>Can</a:t>
                      </a:r>
                      <a:r>
                        <a:rPr lang="en-US" baseline="0" dirty="0" smtClean="0"/>
                        <a:t> cause such differences among a species that the variation leads to new species (SPECIATION)</a:t>
                      </a:r>
                      <a:endParaRPr lang="en-US" dirty="0"/>
                    </a:p>
                  </a:txBody>
                  <a:tcPr/>
                </a:tc>
                <a:extLst>
                  <a:ext uri="{0D108BD9-81ED-4DB2-BD59-A6C34878D82A}">
                    <a16:rowId xmlns="" xmlns:a16="http://schemas.microsoft.com/office/drawing/2014/main" val="10002"/>
                  </a:ext>
                </a:extLst>
              </a:tr>
              <a:tr h="370840">
                <a:tc>
                  <a:txBody>
                    <a:bodyPr/>
                    <a:lstStyle/>
                    <a:p>
                      <a:r>
                        <a:rPr lang="en-US" dirty="0" smtClean="0"/>
                        <a:t>Stabilizing Selection</a:t>
                      </a:r>
                      <a:endParaRPr lang="en-US" dirty="0"/>
                    </a:p>
                  </a:txBody>
                  <a:tcPr/>
                </a:tc>
                <a:tc>
                  <a:txBody>
                    <a:bodyPr/>
                    <a:lstStyle/>
                    <a:p>
                      <a:endParaRPr lang="en-US" dirty="0" smtClean="0"/>
                    </a:p>
                    <a:p>
                      <a:endParaRPr lang="en-US" dirty="0" smtClean="0"/>
                    </a:p>
                    <a:p>
                      <a:endParaRPr lang="en-US" dirty="0" smtClean="0"/>
                    </a:p>
                    <a:p>
                      <a:endParaRPr lang="en-US" dirty="0" smtClean="0"/>
                    </a:p>
                    <a:p>
                      <a:endParaRPr lang="en-US" dirty="0"/>
                    </a:p>
                  </a:txBody>
                  <a:tcPr/>
                </a:tc>
                <a:tc>
                  <a:txBody>
                    <a:bodyPr/>
                    <a:lstStyle/>
                    <a:p>
                      <a:endParaRPr lang="en-US" dirty="0"/>
                    </a:p>
                  </a:txBody>
                  <a:tcPr/>
                </a:tc>
                <a:extLst>
                  <a:ext uri="{0D108BD9-81ED-4DB2-BD59-A6C34878D82A}">
                    <a16:rowId xmlns="" xmlns:a16="http://schemas.microsoft.com/office/drawing/2014/main" val="10003"/>
                  </a:ext>
                </a:extLst>
              </a:tr>
            </a:tbl>
          </a:graphicData>
        </a:graphic>
      </p:graphicFrame>
      <p:sp>
        <p:nvSpPr>
          <p:cNvPr id="3" name="Title 2"/>
          <p:cNvSpPr>
            <a:spLocks noGrp="1"/>
          </p:cNvSpPr>
          <p:nvPr>
            <p:ph type="title"/>
          </p:nvPr>
        </p:nvSpPr>
        <p:spPr>
          <a:xfrm>
            <a:off x="1102359" y="31032"/>
            <a:ext cx="8229600" cy="1143000"/>
          </a:xfrm>
        </p:spPr>
        <p:txBody>
          <a:bodyPr/>
          <a:lstStyle/>
          <a:p>
            <a:r>
              <a:rPr lang="en-US" dirty="0" smtClean="0"/>
              <a:t>Types of Natural Selection</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echanisms of Evolution2.png"/>
          <p:cNvPicPr/>
          <p:nvPr/>
        </p:nvPicPr>
        <p:blipFill>
          <a:blip r:embed="rId2" cstate="print"/>
          <a:stretch>
            <a:fillRect/>
          </a:stretch>
        </p:blipFill>
        <p:spPr>
          <a:xfrm>
            <a:off x="2574939" y="53664"/>
            <a:ext cx="3774440" cy="6743955"/>
          </a:xfrm>
          <a:prstGeom prst="rect">
            <a:avLst/>
          </a:prstGeom>
        </p:spPr>
      </p:pic>
      <p:sp>
        <p:nvSpPr>
          <p:cNvPr id="6" name="TextBox 5"/>
          <p:cNvSpPr txBox="1"/>
          <p:nvPr/>
        </p:nvSpPr>
        <p:spPr>
          <a:xfrm>
            <a:off x="3595000" y="53664"/>
            <a:ext cx="2253583" cy="830997"/>
          </a:xfrm>
          <a:prstGeom prst="rect">
            <a:avLst/>
          </a:prstGeom>
          <a:noFill/>
        </p:spPr>
        <p:txBody>
          <a:bodyPr wrap="square" rtlCol="0">
            <a:spAutoFit/>
          </a:bodyPr>
          <a:lstStyle/>
          <a:p>
            <a:pPr algn="ctr"/>
            <a:r>
              <a:rPr lang="en-US" sz="2400" dirty="0" smtClean="0"/>
              <a:t>Natural Selection</a:t>
            </a:r>
            <a:endParaRPr lang="en-US" sz="2400" dirty="0"/>
          </a:p>
        </p:txBody>
      </p:sp>
      <p:sp>
        <p:nvSpPr>
          <p:cNvPr id="7" name="TextBox 6"/>
          <p:cNvSpPr txBox="1"/>
          <p:nvPr/>
        </p:nvSpPr>
        <p:spPr>
          <a:xfrm>
            <a:off x="3595000" y="1215941"/>
            <a:ext cx="2253583" cy="461665"/>
          </a:xfrm>
          <a:prstGeom prst="rect">
            <a:avLst/>
          </a:prstGeom>
          <a:noFill/>
        </p:spPr>
        <p:txBody>
          <a:bodyPr wrap="square" rtlCol="0">
            <a:spAutoFit/>
          </a:bodyPr>
          <a:lstStyle/>
          <a:p>
            <a:pPr algn="ctr"/>
            <a:r>
              <a:rPr lang="en-US" sz="2400" dirty="0" smtClean="0"/>
              <a:t>Mutations</a:t>
            </a:r>
            <a:endParaRPr lang="en-US" sz="2400" dirty="0"/>
          </a:p>
        </p:txBody>
      </p:sp>
      <p:sp>
        <p:nvSpPr>
          <p:cNvPr id="8" name="TextBox 7"/>
          <p:cNvSpPr txBox="1"/>
          <p:nvPr/>
        </p:nvSpPr>
        <p:spPr>
          <a:xfrm>
            <a:off x="3505200" y="2057400"/>
            <a:ext cx="2253583" cy="430887"/>
          </a:xfrm>
          <a:prstGeom prst="rect">
            <a:avLst/>
          </a:prstGeom>
          <a:noFill/>
        </p:spPr>
        <p:txBody>
          <a:bodyPr wrap="square" rtlCol="0">
            <a:spAutoFit/>
          </a:bodyPr>
          <a:lstStyle/>
          <a:p>
            <a:pPr algn="ctr"/>
            <a:r>
              <a:rPr lang="en-US" sz="2200" dirty="0" smtClean="0"/>
              <a:t>Recombination</a:t>
            </a:r>
            <a:endParaRPr lang="en-US" sz="2200" dirty="0"/>
          </a:p>
        </p:txBody>
      </p:sp>
      <p:sp>
        <p:nvSpPr>
          <p:cNvPr id="9" name="TextBox 8"/>
          <p:cNvSpPr txBox="1"/>
          <p:nvPr/>
        </p:nvSpPr>
        <p:spPr>
          <a:xfrm>
            <a:off x="3505200" y="2874886"/>
            <a:ext cx="2253583" cy="461665"/>
          </a:xfrm>
          <a:prstGeom prst="rect">
            <a:avLst/>
          </a:prstGeom>
          <a:noFill/>
        </p:spPr>
        <p:txBody>
          <a:bodyPr wrap="square" rtlCol="0">
            <a:spAutoFit/>
          </a:bodyPr>
          <a:lstStyle/>
          <a:p>
            <a:pPr algn="ctr"/>
            <a:r>
              <a:rPr lang="en-US" sz="2400" dirty="0" smtClean="0"/>
              <a:t>Gene Flow</a:t>
            </a:r>
            <a:endParaRPr lang="en-US" sz="2400" dirty="0"/>
          </a:p>
        </p:txBody>
      </p:sp>
      <p:sp>
        <p:nvSpPr>
          <p:cNvPr id="10" name="TextBox 9"/>
          <p:cNvSpPr txBox="1"/>
          <p:nvPr/>
        </p:nvSpPr>
        <p:spPr>
          <a:xfrm>
            <a:off x="3559228" y="3702918"/>
            <a:ext cx="2253583" cy="461665"/>
          </a:xfrm>
          <a:prstGeom prst="rect">
            <a:avLst/>
          </a:prstGeom>
          <a:noFill/>
        </p:spPr>
        <p:txBody>
          <a:bodyPr wrap="square" rtlCol="0">
            <a:spAutoFit/>
          </a:bodyPr>
          <a:lstStyle/>
          <a:p>
            <a:pPr algn="ctr"/>
            <a:r>
              <a:rPr lang="en-US" sz="2400" dirty="0" smtClean="0"/>
              <a:t>Genetic Drift</a:t>
            </a:r>
            <a:endParaRPr lang="en-US" sz="2400" dirty="0"/>
          </a:p>
        </p:txBody>
      </p:sp>
      <p:sp>
        <p:nvSpPr>
          <p:cNvPr id="11" name="TextBox 10"/>
          <p:cNvSpPr txBox="1"/>
          <p:nvPr/>
        </p:nvSpPr>
        <p:spPr>
          <a:xfrm>
            <a:off x="3559228" y="4329020"/>
            <a:ext cx="2253583" cy="830997"/>
          </a:xfrm>
          <a:prstGeom prst="rect">
            <a:avLst/>
          </a:prstGeom>
          <a:noFill/>
        </p:spPr>
        <p:txBody>
          <a:bodyPr wrap="square" rtlCol="0">
            <a:spAutoFit/>
          </a:bodyPr>
          <a:lstStyle/>
          <a:p>
            <a:pPr algn="ctr"/>
            <a:r>
              <a:rPr lang="en-US" sz="2400" dirty="0" smtClean="0"/>
              <a:t>Artificial Selection</a:t>
            </a:r>
            <a:endParaRPr lang="en-US" sz="2400" dirty="0"/>
          </a:p>
        </p:txBody>
      </p:sp>
      <p:sp>
        <p:nvSpPr>
          <p:cNvPr id="12" name="TextBox 11"/>
          <p:cNvSpPr txBox="1"/>
          <p:nvPr/>
        </p:nvSpPr>
        <p:spPr>
          <a:xfrm>
            <a:off x="3559228" y="5160017"/>
            <a:ext cx="2253583" cy="830997"/>
          </a:xfrm>
          <a:prstGeom prst="rect">
            <a:avLst/>
          </a:prstGeom>
          <a:noFill/>
        </p:spPr>
        <p:txBody>
          <a:bodyPr wrap="square" rtlCol="0">
            <a:spAutoFit/>
          </a:bodyPr>
          <a:lstStyle/>
          <a:p>
            <a:pPr algn="ctr"/>
            <a:r>
              <a:rPr lang="en-US" sz="2400" dirty="0" smtClean="0"/>
              <a:t>Non-Random Mating</a:t>
            </a:r>
            <a:endParaRPr lang="en-US" sz="2400" dirty="0"/>
          </a:p>
        </p:txBody>
      </p:sp>
      <p:sp>
        <p:nvSpPr>
          <p:cNvPr id="13" name="TextBox 12"/>
          <p:cNvSpPr txBox="1"/>
          <p:nvPr/>
        </p:nvSpPr>
        <p:spPr>
          <a:xfrm>
            <a:off x="3559228" y="5991014"/>
            <a:ext cx="2253583" cy="830997"/>
          </a:xfrm>
          <a:prstGeom prst="rect">
            <a:avLst/>
          </a:prstGeom>
          <a:noFill/>
        </p:spPr>
        <p:txBody>
          <a:bodyPr wrap="square" rtlCol="0">
            <a:spAutoFit/>
          </a:bodyPr>
          <a:lstStyle/>
          <a:p>
            <a:pPr algn="ctr"/>
            <a:r>
              <a:rPr lang="en-US" sz="2400" dirty="0" smtClean="0"/>
              <a:t>Reproductive Isolation</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8104420"/>
              </p:ext>
            </p:extLst>
          </p:nvPr>
        </p:nvGraphicFramePr>
        <p:xfrm>
          <a:off x="242568" y="1113542"/>
          <a:ext cx="8704686" cy="4114800"/>
        </p:xfrm>
        <a:graphic>
          <a:graphicData uri="http://schemas.openxmlformats.org/drawingml/2006/table">
            <a:tbl>
              <a:tblPr firstRow="1" bandRow="1">
                <a:tableStyleId>{5C22544A-7EE6-4342-B048-85BDC9FD1C3A}</a:tableStyleId>
              </a:tblPr>
              <a:tblGrid>
                <a:gridCol w="1563875">
                  <a:extLst>
                    <a:ext uri="{9D8B030D-6E8A-4147-A177-3AD203B41FA5}">
                      <a16:colId xmlns="" xmlns:a16="http://schemas.microsoft.com/office/drawing/2014/main" val="20000"/>
                    </a:ext>
                  </a:extLst>
                </a:gridCol>
                <a:gridCol w="4239249">
                  <a:extLst>
                    <a:ext uri="{9D8B030D-6E8A-4147-A177-3AD203B41FA5}">
                      <a16:colId xmlns="" xmlns:a16="http://schemas.microsoft.com/office/drawing/2014/main" val="20001"/>
                    </a:ext>
                  </a:extLst>
                </a:gridCol>
                <a:gridCol w="2901562">
                  <a:extLst>
                    <a:ext uri="{9D8B030D-6E8A-4147-A177-3AD203B41FA5}">
                      <a16:colId xmlns="" xmlns:a16="http://schemas.microsoft.com/office/drawing/2014/main" val="20002"/>
                    </a:ext>
                  </a:extLst>
                </a:gridCol>
              </a:tblGrid>
              <a:tr h="370840">
                <a:tc>
                  <a:txBody>
                    <a:bodyPr/>
                    <a:lstStyle/>
                    <a:p>
                      <a:pPr algn="ctr"/>
                      <a:r>
                        <a:rPr lang="en-US" sz="3000" dirty="0" smtClean="0"/>
                        <a:t>Type</a:t>
                      </a:r>
                      <a:endParaRPr lang="en-US" sz="3000" dirty="0"/>
                    </a:p>
                  </a:txBody>
                  <a:tcPr/>
                </a:tc>
                <a:tc>
                  <a:txBody>
                    <a:bodyPr/>
                    <a:lstStyle/>
                    <a:p>
                      <a:pPr algn="ctr"/>
                      <a:r>
                        <a:rPr lang="en-US" sz="3000" dirty="0" smtClean="0"/>
                        <a:t>Definition</a:t>
                      </a:r>
                      <a:endParaRPr lang="en-US" sz="3000" dirty="0"/>
                    </a:p>
                  </a:txBody>
                  <a:tcPr/>
                </a:tc>
                <a:tc>
                  <a:txBody>
                    <a:bodyPr/>
                    <a:lstStyle/>
                    <a:p>
                      <a:pPr algn="ctr"/>
                      <a:r>
                        <a:rPr lang="en-US" sz="3000" dirty="0" smtClean="0"/>
                        <a:t>Result</a:t>
                      </a:r>
                      <a:endParaRPr lang="en-US" sz="3000" dirty="0"/>
                    </a:p>
                  </a:txBody>
                  <a:tcPr/>
                </a:tc>
                <a:extLst>
                  <a:ext uri="{0D108BD9-81ED-4DB2-BD59-A6C34878D82A}">
                    <a16:rowId xmlns="" xmlns:a16="http://schemas.microsoft.com/office/drawing/2014/main" val="10000"/>
                  </a:ext>
                </a:extLst>
              </a:tr>
              <a:tr h="370840">
                <a:tc>
                  <a:txBody>
                    <a:bodyPr/>
                    <a:lstStyle/>
                    <a:p>
                      <a:r>
                        <a:rPr lang="en-US" dirty="0" smtClean="0"/>
                        <a:t>Directional Selection</a:t>
                      </a:r>
                      <a:endParaRPr lang="en-US" dirty="0"/>
                    </a:p>
                  </a:txBody>
                  <a:tcPr/>
                </a:tc>
                <a:tc>
                  <a:txBody>
                    <a:bodyPr/>
                    <a:lstStyle/>
                    <a:p>
                      <a:r>
                        <a:rPr kumimoji="0" lang="en-US" sz="1800" kern="1200" dirty="0" smtClean="0">
                          <a:solidFill>
                            <a:schemeClr val="dk1"/>
                          </a:solidFill>
                          <a:latin typeface="+mn-lt"/>
                          <a:ea typeface="+mn-ea"/>
                          <a:cs typeface="+mn-cs"/>
                        </a:rPr>
                        <a:t>A process of natural selection in which a single phenotype at one extreme of the phenotypic range is favored</a:t>
                      </a:r>
                      <a:endParaRPr lang="en-US" dirty="0"/>
                    </a:p>
                  </a:txBody>
                  <a:tcPr/>
                </a:tc>
                <a:tc>
                  <a:txBody>
                    <a:bodyPr/>
                    <a:lstStyle/>
                    <a:p>
                      <a:r>
                        <a:rPr lang="en-US" dirty="0" smtClean="0"/>
                        <a:t>The population's trait distribution shifts toward an extreme.</a:t>
                      </a:r>
                      <a:endParaRPr lang="en-US" dirty="0"/>
                    </a:p>
                  </a:txBody>
                  <a:tcPr/>
                </a:tc>
                <a:extLst>
                  <a:ext uri="{0D108BD9-81ED-4DB2-BD59-A6C34878D82A}">
                    <a16:rowId xmlns="" xmlns:a16="http://schemas.microsoft.com/office/drawing/2014/main" val="10001"/>
                  </a:ext>
                </a:extLst>
              </a:tr>
              <a:tr h="370840">
                <a:tc>
                  <a:txBody>
                    <a:bodyPr/>
                    <a:lstStyle/>
                    <a:p>
                      <a:r>
                        <a:rPr lang="en-US" dirty="0" smtClean="0"/>
                        <a:t>Disruptive</a:t>
                      </a:r>
                      <a:r>
                        <a:rPr lang="en-US" baseline="0" dirty="0" smtClean="0"/>
                        <a:t> Selection</a:t>
                      </a:r>
                      <a:endParaRPr lang="en-US" dirty="0"/>
                    </a:p>
                  </a:txBody>
                  <a:tcPr/>
                </a:tc>
                <a:tc>
                  <a:txBody>
                    <a:bodyPr/>
                    <a:lstStyle/>
                    <a:p>
                      <a:r>
                        <a:rPr kumimoji="0" lang="en-US" sz="1800" kern="1200" dirty="0" smtClean="0">
                          <a:solidFill>
                            <a:schemeClr val="dk1"/>
                          </a:solidFill>
                          <a:latin typeface="+mn-lt"/>
                          <a:ea typeface="+mn-ea"/>
                          <a:cs typeface="+mn-cs"/>
                        </a:rPr>
                        <a:t>A process of natural selection that favors individuals at both extremes of a phenotypic range</a:t>
                      </a:r>
                      <a:endParaRPr lang="en-US" dirty="0"/>
                    </a:p>
                  </a:txBody>
                  <a:tcPr/>
                </a:tc>
                <a:tc>
                  <a:txBody>
                    <a:bodyPr/>
                    <a:lstStyle/>
                    <a:p>
                      <a:r>
                        <a:rPr lang="en-US" dirty="0" smtClean="0"/>
                        <a:t>Can</a:t>
                      </a:r>
                      <a:r>
                        <a:rPr lang="en-US" baseline="0" dirty="0" smtClean="0"/>
                        <a:t> cause such differences among a species that the variation leads to new species (SPECIATION)</a:t>
                      </a:r>
                      <a:endParaRPr lang="en-US" dirty="0"/>
                    </a:p>
                  </a:txBody>
                  <a:tcPr/>
                </a:tc>
                <a:extLst>
                  <a:ext uri="{0D108BD9-81ED-4DB2-BD59-A6C34878D82A}">
                    <a16:rowId xmlns="" xmlns:a16="http://schemas.microsoft.com/office/drawing/2014/main" val="10002"/>
                  </a:ext>
                </a:extLst>
              </a:tr>
              <a:tr h="370840">
                <a:tc>
                  <a:txBody>
                    <a:bodyPr/>
                    <a:lstStyle/>
                    <a:p>
                      <a:r>
                        <a:rPr lang="en-US" dirty="0" smtClean="0"/>
                        <a:t>Stabilizing Selection</a:t>
                      </a:r>
                      <a:endParaRPr lang="en-US" dirty="0"/>
                    </a:p>
                  </a:txBody>
                  <a:tcPr/>
                </a:tc>
                <a:tc>
                  <a:txBody>
                    <a:bodyPr/>
                    <a:lstStyle/>
                    <a:p>
                      <a:r>
                        <a:rPr kumimoji="0" lang="en-US" sz="1800" kern="1200" dirty="0" smtClean="0">
                          <a:solidFill>
                            <a:schemeClr val="dk1"/>
                          </a:solidFill>
                          <a:latin typeface="+mn-lt"/>
                          <a:ea typeface="+mn-ea"/>
                          <a:cs typeface="+mn-cs"/>
                        </a:rPr>
                        <a:t>A process of natural selection that tends to favor genotypic combinations that produce an intermediate phenotype</a:t>
                      </a:r>
                      <a:endParaRPr lang="en-US" dirty="0"/>
                    </a:p>
                  </a:txBody>
                  <a:tcPr/>
                </a:tc>
                <a:tc>
                  <a:txBody>
                    <a:bodyPr/>
                    <a:lstStyle/>
                    <a:p>
                      <a:r>
                        <a:rPr kumimoji="0" lang="en-US" sz="1800" kern="1200" dirty="0" smtClean="0">
                          <a:solidFill>
                            <a:schemeClr val="dk1"/>
                          </a:solidFill>
                          <a:latin typeface="+mn-lt"/>
                          <a:ea typeface="+mn-ea"/>
                          <a:cs typeface="+mn-cs"/>
                        </a:rPr>
                        <a:t>It reduces phenotypic variation. Natural selection tends to remove the more severe phenotypes.</a:t>
                      </a:r>
                      <a:r>
                        <a:rPr lang="en-US" dirty="0" smtClean="0"/>
                        <a:t> </a:t>
                      </a:r>
                    </a:p>
                    <a:p>
                      <a:r>
                        <a:rPr lang="en-US" dirty="0" smtClean="0"/>
                        <a:t>MAINTAINS STATUS</a:t>
                      </a:r>
                      <a:r>
                        <a:rPr lang="en-US" baseline="0" dirty="0" smtClean="0"/>
                        <a:t> QUO</a:t>
                      </a:r>
                      <a:endParaRPr lang="en-US" dirty="0"/>
                    </a:p>
                  </a:txBody>
                  <a:tcPr/>
                </a:tc>
                <a:extLst>
                  <a:ext uri="{0D108BD9-81ED-4DB2-BD59-A6C34878D82A}">
                    <a16:rowId xmlns="" xmlns:a16="http://schemas.microsoft.com/office/drawing/2014/main" val="10003"/>
                  </a:ext>
                </a:extLst>
              </a:tr>
            </a:tbl>
          </a:graphicData>
        </a:graphic>
      </p:graphicFrame>
      <p:sp>
        <p:nvSpPr>
          <p:cNvPr id="3" name="Title 2"/>
          <p:cNvSpPr>
            <a:spLocks noGrp="1"/>
          </p:cNvSpPr>
          <p:nvPr>
            <p:ph type="title"/>
          </p:nvPr>
        </p:nvSpPr>
        <p:spPr>
          <a:xfrm>
            <a:off x="1302384" y="-46838"/>
            <a:ext cx="8229600" cy="1143000"/>
          </a:xfrm>
        </p:spPr>
        <p:txBody>
          <a:bodyPr/>
          <a:lstStyle/>
          <a:p>
            <a:r>
              <a:rPr lang="en-US" dirty="0" smtClean="0"/>
              <a:t>Types of Natural Selection</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1950" y="1169043"/>
            <a:ext cx="8447753" cy="5341812"/>
          </a:xfrm>
        </p:spPr>
        <p:txBody>
          <a:bodyPr>
            <a:noAutofit/>
          </a:bodyPr>
          <a:lstStyle/>
          <a:p>
            <a:pPr marL="68580" indent="0">
              <a:buNone/>
              <a:defRPr/>
            </a:pPr>
            <a:endParaRPr lang="en-US" sz="1100" dirty="0"/>
          </a:p>
          <a:p>
            <a:pPr indent="-274320">
              <a:buFont typeface="Wingdings 2" pitchFamily="18" charset="2"/>
              <a:buChar char=""/>
              <a:defRPr/>
            </a:pPr>
            <a:r>
              <a:rPr lang="en-US" sz="2400" b="1" dirty="0" smtClean="0"/>
              <a:t>Look back at your graphic organizer. We will be exploring the following processes and their influence on population change (evolution):</a:t>
            </a:r>
          </a:p>
          <a:p>
            <a:pPr lvl="1"/>
            <a:r>
              <a:rPr lang="en-US" sz="2000" dirty="0" smtClean="0"/>
              <a:t>Natural Selection</a:t>
            </a:r>
          </a:p>
          <a:p>
            <a:pPr lvl="1"/>
            <a:r>
              <a:rPr lang="en-US" sz="2000" dirty="0" smtClean="0"/>
              <a:t>Mutations</a:t>
            </a:r>
          </a:p>
          <a:p>
            <a:pPr lvl="1"/>
            <a:r>
              <a:rPr lang="en-US" sz="2000" dirty="0" smtClean="0"/>
              <a:t>Gene flow</a:t>
            </a:r>
          </a:p>
          <a:p>
            <a:pPr lvl="1"/>
            <a:r>
              <a:rPr lang="en-US" sz="2000" dirty="0" smtClean="0"/>
              <a:t>Genetic drift</a:t>
            </a:r>
          </a:p>
          <a:p>
            <a:pPr lvl="1"/>
            <a:r>
              <a:rPr lang="en-US" sz="2000" dirty="0" smtClean="0"/>
              <a:t>Artificial selection</a:t>
            </a:r>
          </a:p>
          <a:p>
            <a:pPr lvl="1"/>
            <a:r>
              <a:rPr lang="en-US" sz="2000" dirty="0" smtClean="0"/>
              <a:t>Non-random mating</a:t>
            </a:r>
          </a:p>
          <a:p>
            <a:pPr marL="68580" indent="0">
              <a:buNone/>
              <a:defRPr/>
            </a:pPr>
            <a:endParaRPr lang="en-US" sz="1100" dirty="0"/>
          </a:p>
          <a:p>
            <a:pPr indent="-274320">
              <a:buFont typeface="Wingdings 2" pitchFamily="18" charset="2"/>
              <a:buChar char=""/>
              <a:defRPr/>
            </a:pPr>
            <a:r>
              <a:rPr lang="en-US" sz="2400" b="1" dirty="0" smtClean="0"/>
              <a:t>There are too many limits to this model to explore recombination and reproductive isolation. Those will be explained after the models.</a:t>
            </a:r>
          </a:p>
          <a:p>
            <a:pPr lvl="1"/>
            <a:endParaRPr lang="en-US" dirty="0" smtClean="0"/>
          </a:p>
        </p:txBody>
      </p:sp>
      <p:sp>
        <p:nvSpPr>
          <p:cNvPr id="3" name="Title 2"/>
          <p:cNvSpPr>
            <a:spLocks noGrp="1"/>
          </p:cNvSpPr>
          <p:nvPr>
            <p:ph type="title"/>
          </p:nvPr>
        </p:nvSpPr>
        <p:spPr>
          <a:xfrm>
            <a:off x="781050" y="14187"/>
            <a:ext cx="8229600" cy="1143000"/>
          </a:xfrm>
        </p:spPr>
        <p:txBody>
          <a:bodyPr>
            <a:normAutofit/>
          </a:bodyPr>
          <a:lstStyle/>
          <a:p>
            <a:r>
              <a:rPr lang="en-US" dirty="0" smtClean="0"/>
              <a:t>Mechanisms of Evolution Models</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6675" y="1119886"/>
            <a:ext cx="8836956" cy="5341812"/>
          </a:xfrm>
        </p:spPr>
        <p:txBody>
          <a:bodyPr>
            <a:noAutofit/>
          </a:bodyPr>
          <a:lstStyle/>
          <a:p>
            <a:pPr indent="-274320">
              <a:buFont typeface="Wingdings 2" pitchFamily="18" charset="2"/>
              <a:buChar char=""/>
              <a:defRPr/>
            </a:pPr>
            <a:r>
              <a:rPr lang="en-US" sz="2400" dirty="0" smtClean="0"/>
              <a:t>The </a:t>
            </a:r>
            <a:r>
              <a:rPr lang="en-US" sz="2400" dirty="0"/>
              <a:t>circles on your boards help distinguish the original population makeup from what it might look like after the change and its makeup many, many generations </a:t>
            </a:r>
            <a:r>
              <a:rPr lang="en-US" sz="2400" dirty="0" smtClean="0"/>
              <a:t>later.</a:t>
            </a:r>
          </a:p>
          <a:p>
            <a:pPr indent="-274320">
              <a:buFont typeface="Wingdings 2" pitchFamily="18" charset="2"/>
              <a:buChar char=""/>
              <a:defRPr/>
            </a:pPr>
            <a:endParaRPr lang="en-US" sz="800" dirty="0" smtClean="0"/>
          </a:p>
          <a:p>
            <a:pPr indent="-274320">
              <a:buFont typeface="Wingdings 2" pitchFamily="18" charset="2"/>
              <a:buChar char=""/>
              <a:defRPr/>
            </a:pPr>
            <a:r>
              <a:rPr lang="en-US" sz="2400" dirty="0" smtClean="0"/>
              <a:t>The dots represent individual organisms within the population.</a:t>
            </a:r>
          </a:p>
          <a:p>
            <a:pPr lvl="1">
              <a:buNone/>
            </a:pPr>
            <a:endParaRPr lang="en-US" dirty="0" smtClean="0"/>
          </a:p>
        </p:txBody>
      </p:sp>
      <p:sp>
        <p:nvSpPr>
          <p:cNvPr id="3" name="Title 2"/>
          <p:cNvSpPr>
            <a:spLocks noGrp="1"/>
          </p:cNvSpPr>
          <p:nvPr>
            <p:ph type="title"/>
          </p:nvPr>
        </p:nvSpPr>
        <p:spPr>
          <a:xfrm>
            <a:off x="738360" y="-1733"/>
            <a:ext cx="8229600" cy="1143000"/>
          </a:xfrm>
        </p:spPr>
        <p:txBody>
          <a:bodyPr>
            <a:normAutofit/>
          </a:bodyPr>
          <a:lstStyle/>
          <a:p>
            <a:r>
              <a:rPr lang="en-US" dirty="0" smtClean="0"/>
              <a:t>Mechanisms of Evolution Models</a:t>
            </a:r>
            <a:endParaRPr lang="en-US" dirty="0"/>
          </a:p>
        </p:txBody>
      </p:sp>
      <p:sp>
        <p:nvSpPr>
          <p:cNvPr id="6" name="Oval 2"/>
          <p:cNvSpPr>
            <a:spLocks noChangeArrowheads="1"/>
          </p:cNvSpPr>
          <p:nvPr/>
        </p:nvSpPr>
        <p:spPr bwMode="auto">
          <a:xfrm>
            <a:off x="2947559" y="3341864"/>
            <a:ext cx="3225345" cy="3077634"/>
          </a:xfrm>
          <a:prstGeom prst="ellipse">
            <a:avLst/>
          </a:prstGeom>
          <a:no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7" name="Text Box 3"/>
          <p:cNvSpPr txBox="1">
            <a:spLocks noChangeArrowheads="1"/>
          </p:cNvSpPr>
          <p:nvPr/>
        </p:nvSpPr>
        <p:spPr bwMode="auto">
          <a:xfrm>
            <a:off x="3340572" y="3638392"/>
            <a:ext cx="2439317" cy="45720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808080"/>
                </a:solidFill>
                <a:effectLst/>
                <a:latin typeface="Arial" pitchFamily="-84" charset="0"/>
                <a:ea typeface="Times New Roman" pitchFamily="-84" charset="0"/>
              </a:rPr>
              <a:t>Original Population</a:t>
            </a:r>
          </a:p>
        </p:txBody>
      </p:sp>
      <p:sp>
        <p:nvSpPr>
          <p:cNvPr id="8" name="Oval 11"/>
          <p:cNvSpPr>
            <a:spLocks noChangeArrowheads="1"/>
          </p:cNvSpPr>
          <p:nvPr/>
        </p:nvSpPr>
        <p:spPr bwMode="auto">
          <a:xfrm>
            <a:off x="4670597" y="5221882"/>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9" name="Oval 12"/>
          <p:cNvSpPr>
            <a:spLocks noChangeArrowheads="1"/>
          </p:cNvSpPr>
          <p:nvPr/>
        </p:nvSpPr>
        <p:spPr bwMode="auto">
          <a:xfrm>
            <a:off x="4196557" y="4725218"/>
            <a:ext cx="182562" cy="182562"/>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10" name="Oval 13"/>
          <p:cNvSpPr>
            <a:spLocks noChangeArrowheads="1"/>
          </p:cNvSpPr>
          <p:nvPr/>
        </p:nvSpPr>
        <p:spPr bwMode="auto">
          <a:xfrm>
            <a:off x="5087939" y="5751536"/>
            <a:ext cx="182562"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11" name="Oval 6"/>
          <p:cNvSpPr>
            <a:spLocks noChangeArrowheads="1"/>
          </p:cNvSpPr>
          <p:nvPr/>
        </p:nvSpPr>
        <p:spPr bwMode="auto">
          <a:xfrm>
            <a:off x="5361782" y="4810616"/>
            <a:ext cx="182562" cy="182562"/>
          </a:xfrm>
          <a:prstGeom prst="ellipse">
            <a:avLst/>
          </a:prstGeom>
          <a:solidFill>
            <a:srgbClr val="008000"/>
          </a:solidFill>
          <a:ln w="19050">
            <a:solidFill>
              <a:srgbClr val="008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12" name="Oval 14"/>
          <p:cNvSpPr>
            <a:spLocks noChangeArrowheads="1"/>
          </p:cNvSpPr>
          <p:nvPr/>
        </p:nvSpPr>
        <p:spPr bwMode="auto">
          <a:xfrm>
            <a:off x="3844378" y="4415329"/>
            <a:ext cx="182563"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13" name="Oval 6"/>
          <p:cNvSpPr>
            <a:spLocks noChangeArrowheads="1"/>
          </p:cNvSpPr>
          <p:nvPr/>
        </p:nvSpPr>
        <p:spPr bwMode="auto">
          <a:xfrm>
            <a:off x="3279541" y="4719335"/>
            <a:ext cx="182562" cy="182562"/>
          </a:xfrm>
          <a:prstGeom prst="ellipse">
            <a:avLst/>
          </a:prstGeom>
          <a:solidFill>
            <a:srgbClr val="008000"/>
          </a:solidFill>
          <a:ln w="19050">
            <a:solidFill>
              <a:srgbClr val="008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14" name="Oval 14"/>
          <p:cNvSpPr>
            <a:spLocks noChangeArrowheads="1"/>
          </p:cNvSpPr>
          <p:nvPr/>
        </p:nvSpPr>
        <p:spPr bwMode="auto">
          <a:xfrm>
            <a:off x="4026941" y="5111202"/>
            <a:ext cx="182563"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15" name="Oval 14"/>
          <p:cNvSpPr>
            <a:spLocks noChangeArrowheads="1"/>
          </p:cNvSpPr>
          <p:nvPr/>
        </p:nvSpPr>
        <p:spPr bwMode="auto">
          <a:xfrm>
            <a:off x="4932570" y="4476220"/>
            <a:ext cx="182563"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16" name="Oval 14"/>
          <p:cNvSpPr>
            <a:spLocks noChangeArrowheads="1"/>
          </p:cNvSpPr>
          <p:nvPr/>
        </p:nvSpPr>
        <p:spPr bwMode="auto">
          <a:xfrm>
            <a:off x="3610019" y="5497186"/>
            <a:ext cx="182563"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17" name="Oval 14"/>
          <p:cNvSpPr>
            <a:spLocks noChangeArrowheads="1"/>
          </p:cNvSpPr>
          <p:nvPr/>
        </p:nvSpPr>
        <p:spPr bwMode="auto">
          <a:xfrm>
            <a:off x="4200359" y="5839373"/>
            <a:ext cx="182563"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3824" y="945510"/>
            <a:ext cx="8820017" cy="5341812"/>
          </a:xfrm>
        </p:spPr>
        <p:txBody>
          <a:bodyPr>
            <a:noAutofit/>
          </a:bodyPr>
          <a:lstStyle/>
          <a:p>
            <a:pPr indent="-274320">
              <a:buFont typeface="Wingdings 2" pitchFamily="18" charset="2"/>
              <a:buChar char=""/>
              <a:defRPr/>
            </a:pPr>
            <a:r>
              <a:rPr lang="en-US" sz="2400" dirty="0" smtClean="0"/>
              <a:t>Instead </a:t>
            </a:r>
            <a:r>
              <a:rPr lang="en-US" sz="2400" dirty="0"/>
              <a:t>of thinking about the dots as representing a single individual, think about them representing a percentages of individuals.  </a:t>
            </a:r>
          </a:p>
          <a:p>
            <a:pPr indent="-274320">
              <a:buFont typeface="Wingdings 2" pitchFamily="18" charset="2"/>
              <a:buChar char=""/>
              <a:defRPr/>
            </a:pPr>
            <a:r>
              <a:rPr lang="en-US" sz="2400" dirty="0" smtClean="0"/>
              <a:t>For example, in the population shown below, about half of the individuals are red, a quarter are blue, and a quarter are green. That means that if 1,000 individuals made up that population, about 500 would be red, about 250 blue, and 250 green.</a:t>
            </a:r>
          </a:p>
          <a:p>
            <a:pPr lvl="1">
              <a:buNone/>
            </a:pPr>
            <a:endParaRPr lang="en-US" dirty="0" smtClean="0"/>
          </a:p>
        </p:txBody>
      </p:sp>
      <p:sp>
        <p:nvSpPr>
          <p:cNvPr id="3" name="Title 2"/>
          <p:cNvSpPr>
            <a:spLocks noGrp="1"/>
          </p:cNvSpPr>
          <p:nvPr>
            <p:ph type="title"/>
          </p:nvPr>
        </p:nvSpPr>
        <p:spPr>
          <a:xfrm>
            <a:off x="714242" y="-19050"/>
            <a:ext cx="8229600" cy="1143000"/>
          </a:xfrm>
        </p:spPr>
        <p:txBody>
          <a:bodyPr>
            <a:normAutofit/>
          </a:bodyPr>
          <a:lstStyle/>
          <a:p>
            <a:r>
              <a:rPr lang="en-US" dirty="0" smtClean="0"/>
              <a:t>Mechanisms of Evolution Models</a:t>
            </a:r>
            <a:endParaRPr lang="en-US" dirty="0"/>
          </a:p>
        </p:txBody>
      </p:sp>
      <p:sp>
        <p:nvSpPr>
          <p:cNvPr id="6" name="Oval 2"/>
          <p:cNvSpPr>
            <a:spLocks noChangeArrowheads="1"/>
          </p:cNvSpPr>
          <p:nvPr/>
        </p:nvSpPr>
        <p:spPr bwMode="auto">
          <a:xfrm>
            <a:off x="2232257" y="4000162"/>
            <a:ext cx="3225345" cy="2857306"/>
          </a:xfrm>
          <a:prstGeom prst="ellipse">
            <a:avLst/>
          </a:prstGeom>
          <a:no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7" name="Text Box 3"/>
          <p:cNvSpPr txBox="1">
            <a:spLocks noChangeArrowheads="1"/>
          </p:cNvSpPr>
          <p:nvPr/>
        </p:nvSpPr>
        <p:spPr bwMode="auto">
          <a:xfrm>
            <a:off x="2655520" y="4251877"/>
            <a:ext cx="2439317" cy="424469"/>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808080"/>
                </a:solidFill>
                <a:effectLst/>
                <a:latin typeface="Arial" pitchFamily="-84" charset="0"/>
                <a:ea typeface="Times New Roman" pitchFamily="-84" charset="0"/>
              </a:rPr>
              <a:t>Original Population</a:t>
            </a:r>
          </a:p>
        </p:txBody>
      </p:sp>
      <p:sp>
        <p:nvSpPr>
          <p:cNvPr id="8" name="Oval 11"/>
          <p:cNvSpPr>
            <a:spLocks noChangeArrowheads="1"/>
          </p:cNvSpPr>
          <p:nvPr/>
        </p:nvSpPr>
        <p:spPr bwMode="auto">
          <a:xfrm>
            <a:off x="3955295" y="5672922"/>
            <a:ext cx="182563" cy="16949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9" name="Oval 12"/>
          <p:cNvSpPr>
            <a:spLocks noChangeArrowheads="1"/>
          </p:cNvSpPr>
          <p:nvPr/>
        </p:nvSpPr>
        <p:spPr bwMode="auto">
          <a:xfrm>
            <a:off x="3481255" y="5176258"/>
            <a:ext cx="182562" cy="169492"/>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10" name="Oval 13"/>
          <p:cNvSpPr>
            <a:spLocks noChangeArrowheads="1"/>
          </p:cNvSpPr>
          <p:nvPr/>
        </p:nvSpPr>
        <p:spPr bwMode="auto">
          <a:xfrm>
            <a:off x="4372637" y="6202576"/>
            <a:ext cx="182562" cy="16949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11" name="Oval 6"/>
          <p:cNvSpPr>
            <a:spLocks noChangeArrowheads="1"/>
          </p:cNvSpPr>
          <p:nvPr/>
        </p:nvSpPr>
        <p:spPr bwMode="auto">
          <a:xfrm>
            <a:off x="4646480" y="5261656"/>
            <a:ext cx="182562" cy="169492"/>
          </a:xfrm>
          <a:prstGeom prst="ellipse">
            <a:avLst/>
          </a:prstGeom>
          <a:solidFill>
            <a:srgbClr val="008000"/>
          </a:solidFill>
          <a:ln w="19050">
            <a:solidFill>
              <a:srgbClr val="008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12" name="Oval 14"/>
          <p:cNvSpPr>
            <a:spLocks noChangeArrowheads="1"/>
          </p:cNvSpPr>
          <p:nvPr/>
        </p:nvSpPr>
        <p:spPr bwMode="auto">
          <a:xfrm>
            <a:off x="3129076" y="4866369"/>
            <a:ext cx="182563" cy="16949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13" name="Oval 6"/>
          <p:cNvSpPr>
            <a:spLocks noChangeArrowheads="1"/>
          </p:cNvSpPr>
          <p:nvPr/>
        </p:nvSpPr>
        <p:spPr bwMode="auto">
          <a:xfrm>
            <a:off x="2564239" y="5170375"/>
            <a:ext cx="182562" cy="169492"/>
          </a:xfrm>
          <a:prstGeom prst="ellipse">
            <a:avLst/>
          </a:prstGeom>
          <a:solidFill>
            <a:srgbClr val="008000"/>
          </a:solidFill>
          <a:ln w="19050">
            <a:solidFill>
              <a:srgbClr val="008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14" name="Oval 14"/>
          <p:cNvSpPr>
            <a:spLocks noChangeArrowheads="1"/>
          </p:cNvSpPr>
          <p:nvPr/>
        </p:nvSpPr>
        <p:spPr bwMode="auto">
          <a:xfrm>
            <a:off x="3311639" y="5562242"/>
            <a:ext cx="182563" cy="16949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15" name="Oval 14"/>
          <p:cNvSpPr>
            <a:spLocks noChangeArrowheads="1"/>
          </p:cNvSpPr>
          <p:nvPr/>
        </p:nvSpPr>
        <p:spPr bwMode="auto">
          <a:xfrm>
            <a:off x="4217268" y="4927260"/>
            <a:ext cx="182563" cy="16949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16" name="Oval 14"/>
          <p:cNvSpPr>
            <a:spLocks noChangeArrowheads="1"/>
          </p:cNvSpPr>
          <p:nvPr/>
        </p:nvSpPr>
        <p:spPr bwMode="auto">
          <a:xfrm>
            <a:off x="2894717" y="5948226"/>
            <a:ext cx="182563" cy="16949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17" name="Oval 14"/>
          <p:cNvSpPr>
            <a:spLocks noChangeArrowheads="1"/>
          </p:cNvSpPr>
          <p:nvPr/>
        </p:nvSpPr>
        <p:spPr bwMode="auto">
          <a:xfrm>
            <a:off x="3485057" y="6290413"/>
            <a:ext cx="182563" cy="16949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18" name="Rectangle 17"/>
          <p:cNvSpPr/>
          <p:nvPr/>
        </p:nvSpPr>
        <p:spPr>
          <a:xfrm rot="20542979">
            <a:off x="5603634" y="4240698"/>
            <a:ext cx="3205966" cy="1754326"/>
          </a:xfrm>
          <a:prstGeom prst="rect">
            <a:avLst/>
          </a:prstGeom>
          <a:ln>
            <a:solidFill>
              <a:srgbClr val="FF0000"/>
            </a:solidFill>
          </a:ln>
        </p:spPr>
        <p:txBody>
          <a:bodyPr wrap="square">
            <a:spAutoFit/>
          </a:bodyPr>
          <a:lstStyle/>
          <a:p>
            <a:pPr algn="ctr"/>
            <a:r>
              <a:rPr lang="en-US" b="1" i="1" dirty="0" smtClean="0"/>
              <a:t>When predicting outcomes,  use estimations. Don’t get stumped thinking about exactly how many dots are in a population!!</a:t>
            </a:r>
            <a:endParaRPr lang="en-US" b="1" i="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Oval 2"/>
          <p:cNvSpPr>
            <a:spLocks noChangeArrowheads="1"/>
          </p:cNvSpPr>
          <p:nvPr/>
        </p:nvSpPr>
        <p:spPr bwMode="auto">
          <a:xfrm>
            <a:off x="2947559" y="2276137"/>
            <a:ext cx="3225345" cy="3077634"/>
          </a:xfrm>
          <a:prstGeom prst="ellipse">
            <a:avLst/>
          </a:prstGeom>
          <a:solidFill>
            <a:srgbClr val="FFFFFF"/>
          </a:solid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39" name="Text Box 3"/>
          <p:cNvSpPr txBox="1">
            <a:spLocks noChangeArrowheads="1"/>
          </p:cNvSpPr>
          <p:nvPr/>
        </p:nvSpPr>
        <p:spPr bwMode="auto">
          <a:xfrm>
            <a:off x="3370822" y="2496465"/>
            <a:ext cx="2439317" cy="45720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808080"/>
                </a:solidFill>
                <a:effectLst/>
                <a:latin typeface="Arial" pitchFamily="-84" charset="0"/>
                <a:ea typeface="Times New Roman" pitchFamily="-84" charset="0"/>
              </a:rPr>
              <a:t>Original Population</a:t>
            </a:r>
          </a:p>
        </p:txBody>
      </p:sp>
      <p:sp>
        <p:nvSpPr>
          <p:cNvPr id="39940" name="Oval 4"/>
          <p:cNvSpPr>
            <a:spLocks noChangeArrowheads="1"/>
          </p:cNvSpPr>
          <p:nvPr/>
        </p:nvSpPr>
        <p:spPr bwMode="auto">
          <a:xfrm>
            <a:off x="4516438" y="3136228"/>
            <a:ext cx="182563" cy="184150"/>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2" name="Oval 6"/>
          <p:cNvSpPr>
            <a:spLocks noChangeArrowheads="1"/>
          </p:cNvSpPr>
          <p:nvPr/>
        </p:nvSpPr>
        <p:spPr bwMode="auto">
          <a:xfrm>
            <a:off x="5268913" y="4239721"/>
            <a:ext cx="184150"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3" name="Oval 7"/>
          <p:cNvSpPr>
            <a:spLocks noChangeArrowheads="1"/>
          </p:cNvSpPr>
          <p:nvPr/>
        </p:nvSpPr>
        <p:spPr bwMode="auto">
          <a:xfrm>
            <a:off x="3876676" y="4534202"/>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5" name="Oval 9"/>
          <p:cNvSpPr>
            <a:spLocks noChangeArrowheads="1"/>
          </p:cNvSpPr>
          <p:nvPr/>
        </p:nvSpPr>
        <p:spPr bwMode="auto">
          <a:xfrm>
            <a:off x="3694113" y="3197201"/>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6" name="Oval 10"/>
          <p:cNvSpPr>
            <a:spLocks noChangeArrowheads="1"/>
          </p:cNvSpPr>
          <p:nvPr/>
        </p:nvSpPr>
        <p:spPr bwMode="auto">
          <a:xfrm>
            <a:off x="4470401" y="4260358"/>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7" name="Oval 11"/>
          <p:cNvSpPr>
            <a:spLocks noChangeArrowheads="1"/>
          </p:cNvSpPr>
          <p:nvPr/>
        </p:nvSpPr>
        <p:spPr bwMode="auto">
          <a:xfrm>
            <a:off x="4516438" y="4868371"/>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8" name="Oval 12"/>
          <p:cNvSpPr>
            <a:spLocks noChangeArrowheads="1"/>
          </p:cNvSpPr>
          <p:nvPr/>
        </p:nvSpPr>
        <p:spPr bwMode="auto">
          <a:xfrm>
            <a:off x="4196557" y="3659491"/>
            <a:ext cx="182562" cy="182562"/>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9" name="Oval 13"/>
          <p:cNvSpPr>
            <a:spLocks noChangeArrowheads="1"/>
          </p:cNvSpPr>
          <p:nvPr/>
        </p:nvSpPr>
        <p:spPr bwMode="auto">
          <a:xfrm>
            <a:off x="5087939" y="4685809"/>
            <a:ext cx="182562"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50" name="Oval 14"/>
          <p:cNvSpPr>
            <a:spLocks noChangeArrowheads="1"/>
          </p:cNvSpPr>
          <p:nvPr/>
        </p:nvSpPr>
        <p:spPr bwMode="auto">
          <a:xfrm>
            <a:off x="4882356" y="3842053"/>
            <a:ext cx="182563"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51" name="Oval 15"/>
          <p:cNvSpPr>
            <a:spLocks noChangeArrowheads="1"/>
          </p:cNvSpPr>
          <p:nvPr/>
        </p:nvSpPr>
        <p:spPr bwMode="auto">
          <a:xfrm>
            <a:off x="5605463" y="3379764"/>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52" name="Oval 16"/>
          <p:cNvSpPr>
            <a:spLocks noChangeArrowheads="1"/>
          </p:cNvSpPr>
          <p:nvPr/>
        </p:nvSpPr>
        <p:spPr bwMode="auto">
          <a:xfrm>
            <a:off x="3511551" y="4024615"/>
            <a:ext cx="182562"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0" name="Title 2"/>
          <p:cNvSpPr>
            <a:spLocks noGrp="1"/>
          </p:cNvSpPr>
          <p:nvPr>
            <p:ph type="title"/>
          </p:nvPr>
        </p:nvSpPr>
        <p:spPr>
          <a:xfrm>
            <a:off x="877543" y="416890"/>
            <a:ext cx="7425873" cy="1143000"/>
          </a:xfrm>
        </p:spPr>
        <p:txBody>
          <a:bodyPr>
            <a:normAutofit fontScale="90000"/>
          </a:bodyPr>
          <a:lstStyle/>
          <a:p>
            <a:pPr algn="ctr"/>
            <a:r>
              <a:rPr lang="en-US" dirty="0" smtClean="0"/>
              <a:t>Mechanisms of Evolution: </a:t>
            </a:r>
            <a:r>
              <a:rPr lang="en-US" sz="5111" dirty="0" smtClean="0"/>
              <a:t>Natural Selection</a:t>
            </a:r>
            <a:endParaRPr lang="en-US" sz="5111" dirty="0"/>
          </a:p>
        </p:txBody>
      </p:sp>
      <p:pic>
        <p:nvPicPr>
          <p:cNvPr id="22" name="Picture 21" descr="ttp://upload.wikimedia.org/wikipedia/commons/9/96/Toxic.png"/>
          <p:cNvPicPr/>
          <p:nvPr/>
        </p:nvPicPr>
        <p:blipFill>
          <a:blip r:embed="rId3" cstate="print"/>
          <a:srcRect/>
          <a:stretch>
            <a:fillRect/>
          </a:stretch>
        </p:blipFill>
        <p:spPr bwMode="auto">
          <a:xfrm>
            <a:off x="973361" y="2255165"/>
            <a:ext cx="1316132" cy="1307162"/>
          </a:xfrm>
          <a:prstGeom prst="rect">
            <a:avLst/>
          </a:prstGeom>
          <a:noFill/>
          <a:ln w="9525">
            <a:noFill/>
            <a:miter lim="800000"/>
            <a:headEnd/>
            <a:tailEnd/>
          </a:ln>
        </p:spPr>
      </p:pic>
      <p:sp>
        <p:nvSpPr>
          <p:cNvPr id="23" name="AutoShape 4"/>
          <p:cNvSpPr>
            <a:spLocks/>
          </p:cNvSpPr>
          <p:nvPr/>
        </p:nvSpPr>
        <p:spPr bwMode="auto">
          <a:xfrm rot="2430113">
            <a:off x="1711196" y="3716938"/>
            <a:ext cx="2962710" cy="457200"/>
          </a:xfrm>
          <a:custGeom>
            <a:avLst/>
            <a:gdLst>
              <a:gd name="T0" fmla="*/ 0 w 3960"/>
              <a:gd name="T1" fmla="*/ 720 h 720"/>
              <a:gd name="T2" fmla="*/ 570 w 3960"/>
              <a:gd name="T3" fmla="*/ 360 h 720"/>
              <a:gd name="T4" fmla="*/ 1140 w 3960"/>
              <a:gd name="T5" fmla="*/ 0 h 720"/>
              <a:gd name="T6" fmla="*/ 1800 w 3960"/>
              <a:gd name="T7" fmla="*/ 0 h 720"/>
              <a:gd name="T8" fmla="*/ 2460 w 3960"/>
              <a:gd name="T9" fmla="*/ 0 h 720"/>
              <a:gd name="T10" fmla="*/ 3210 w 3960"/>
              <a:gd name="T11" fmla="*/ 360 h 720"/>
              <a:gd name="T12" fmla="*/ 3960 w 3960"/>
              <a:gd name="T13" fmla="*/ 720 h 720"/>
            </a:gdLst>
            <a:ahLst/>
            <a:cxnLst>
              <a:cxn ang="0">
                <a:pos x="T0" y="T1"/>
              </a:cxn>
              <a:cxn ang="0">
                <a:pos x="T2" y="T3"/>
              </a:cxn>
              <a:cxn ang="0">
                <a:pos x="T4" y="T5"/>
              </a:cxn>
              <a:cxn ang="0">
                <a:pos x="T6" y="T7"/>
              </a:cxn>
              <a:cxn ang="0">
                <a:pos x="T8" y="T9"/>
              </a:cxn>
              <a:cxn ang="0">
                <a:pos x="T10" y="T11"/>
              </a:cxn>
              <a:cxn ang="0">
                <a:pos x="T12" y="T13"/>
              </a:cxn>
            </a:cxnLst>
            <a:rect l="0" t="0" r="r" b="b"/>
            <a:pathLst>
              <a:path w="3960" h="720">
                <a:moveTo>
                  <a:pt x="0" y="720"/>
                </a:moveTo>
                <a:cubicBezTo>
                  <a:pt x="570" y="360"/>
                  <a:pt x="1140" y="0"/>
                  <a:pt x="1800" y="0"/>
                </a:cubicBezTo>
              </a:path>
            </a:pathLst>
          </a:custGeom>
          <a:noFill/>
          <a:ln w="19050">
            <a:solidFill>
              <a:srgbClr val="000000"/>
            </a:solidFill>
            <a:prstDash val="dash"/>
            <a:round/>
            <a:headEnd/>
            <a:tailEnd type="triangle" w="med" len="me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Oval 2"/>
          <p:cNvSpPr>
            <a:spLocks noChangeArrowheads="1"/>
          </p:cNvSpPr>
          <p:nvPr/>
        </p:nvSpPr>
        <p:spPr bwMode="auto">
          <a:xfrm>
            <a:off x="2947559" y="2276137"/>
            <a:ext cx="3225345" cy="3077634"/>
          </a:xfrm>
          <a:prstGeom prst="ellipse">
            <a:avLst/>
          </a:prstGeom>
          <a:solidFill>
            <a:srgbClr val="FFFFFF"/>
          </a:solid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39" name="Text Box 3"/>
          <p:cNvSpPr txBox="1">
            <a:spLocks noChangeArrowheads="1"/>
          </p:cNvSpPr>
          <p:nvPr/>
        </p:nvSpPr>
        <p:spPr bwMode="auto">
          <a:xfrm>
            <a:off x="3291198" y="2547003"/>
            <a:ext cx="2439317" cy="45720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808080"/>
                </a:solidFill>
                <a:effectLst/>
                <a:latin typeface="Arial" pitchFamily="-84" charset="0"/>
                <a:ea typeface="Times New Roman" pitchFamily="-84" charset="0"/>
              </a:rPr>
              <a:t>After Chemical Spill</a:t>
            </a:r>
            <a:endParaRPr kumimoji="0" lang="en-US" sz="2000" b="0" i="0" u="none" strike="noStrike" cap="none" normalizeH="0" baseline="0" dirty="0">
              <a:ln>
                <a:noFill/>
              </a:ln>
              <a:solidFill>
                <a:srgbClr val="808080"/>
              </a:solidFill>
              <a:effectLst/>
              <a:latin typeface="Arial" pitchFamily="-84" charset="0"/>
              <a:ea typeface="Times New Roman" pitchFamily="-84" charset="0"/>
            </a:endParaRPr>
          </a:p>
        </p:txBody>
      </p:sp>
      <p:sp>
        <p:nvSpPr>
          <p:cNvPr id="39942" name="Oval 6"/>
          <p:cNvSpPr>
            <a:spLocks noChangeArrowheads="1"/>
          </p:cNvSpPr>
          <p:nvPr/>
        </p:nvSpPr>
        <p:spPr bwMode="auto">
          <a:xfrm>
            <a:off x="5268913" y="4239721"/>
            <a:ext cx="184150"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3" name="Oval 7"/>
          <p:cNvSpPr>
            <a:spLocks noChangeArrowheads="1"/>
          </p:cNvSpPr>
          <p:nvPr/>
        </p:nvSpPr>
        <p:spPr bwMode="auto">
          <a:xfrm>
            <a:off x="3876676" y="4534202"/>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9" name="Oval 13"/>
          <p:cNvSpPr>
            <a:spLocks noChangeArrowheads="1"/>
          </p:cNvSpPr>
          <p:nvPr/>
        </p:nvSpPr>
        <p:spPr bwMode="auto">
          <a:xfrm>
            <a:off x="5087939" y="4685809"/>
            <a:ext cx="182562"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50" name="Oval 14"/>
          <p:cNvSpPr>
            <a:spLocks noChangeArrowheads="1"/>
          </p:cNvSpPr>
          <p:nvPr/>
        </p:nvSpPr>
        <p:spPr bwMode="auto">
          <a:xfrm>
            <a:off x="4882356" y="3842053"/>
            <a:ext cx="182563"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52" name="Oval 16"/>
          <p:cNvSpPr>
            <a:spLocks noChangeArrowheads="1"/>
          </p:cNvSpPr>
          <p:nvPr/>
        </p:nvSpPr>
        <p:spPr bwMode="auto">
          <a:xfrm>
            <a:off x="3511551" y="4024615"/>
            <a:ext cx="182562"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0" name="Title 2"/>
          <p:cNvSpPr>
            <a:spLocks noGrp="1"/>
          </p:cNvSpPr>
          <p:nvPr>
            <p:ph type="title"/>
          </p:nvPr>
        </p:nvSpPr>
        <p:spPr>
          <a:xfrm>
            <a:off x="880542" y="359740"/>
            <a:ext cx="7425873" cy="1143000"/>
          </a:xfrm>
        </p:spPr>
        <p:txBody>
          <a:bodyPr>
            <a:normAutofit fontScale="90000"/>
          </a:bodyPr>
          <a:lstStyle/>
          <a:p>
            <a:pPr algn="ctr"/>
            <a:r>
              <a:rPr lang="en-US" dirty="0" smtClean="0"/>
              <a:t>Mechanisms of Evolution: </a:t>
            </a:r>
            <a:r>
              <a:rPr lang="en-US" sz="5111" dirty="0" smtClean="0"/>
              <a:t>Natural Selection</a:t>
            </a:r>
            <a:endParaRPr lang="en-US" sz="5111" dirty="0"/>
          </a:p>
        </p:txBody>
      </p:sp>
      <p:pic>
        <p:nvPicPr>
          <p:cNvPr id="22" name="Picture 21" descr="ttp://upload.wikimedia.org/wikipedia/commons/9/96/Toxic.png"/>
          <p:cNvPicPr/>
          <p:nvPr/>
        </p:nvPicPr>
        <p:blipFill>
          <a:blip r:embed="rId3" cstate="print"/>
          <a:srcRect/>
          <a:stretch>
            <a:fillRect/>
          </a:stretch>
        </p:blipFill>
        <p:spPr bwMode="auto">
          <a:xfrm>
            <a:off x="973361" y="2255165"/>
            <a:ext cx="1316132" cy="1307162"/>
          </a:xfrm>
          <a:prstGeom prst="rect">
            <a:avLst/>
          </a:prstGeom>
          <a:noFill/>
          <a:ln w="9525">
            <a:noFill/>
            <a:miter lim="800000"/>
            <a:headEnd/>
            <a:tailEnd/>
          </a:ln>
        </p:spPr>
      </p:pic>
      <p:sp>
        <p:nvSpPr>
          <p:cNvPr id="23" name="AutoShape 4"/>
          <p:cNvSpPr>
            <a:spLocks/>
          </p:cNvSpPr>
          <p:nvPr/>
        </p:nvSpPr>
        <p:spPr bwMode="auto">
          <a:xfrm rot="2430113">
            <a:off x="1711196" y="3716938"/>
            <a:ext cx="2962710" cy="457200"/>
          </a:xfrm>
          <a:custGeom>
            <a:avLst/>
            <a:gdLst>
              <a:gd name="T0" fmla="*/ 0 w 3960"/>
              <a:gd name="T1" fmla="*/ 720 h 720"/>
              <a:gd name="T2" fmla="*/ 570 w 3960"/>
              <a:gd name="T3" fmla="*/ 360 h 720"/>
              <a:gd name="T4" fmla="*/ 1140 w 3960"/>
              <a:gd name="T5" fmla="*/ 0 h 720"/>
              <a:gd name="T6" fmla="*/ 1800 w 3960"/>
              <a:gd name="T7" fmla="*/ 0 h 720"/>
              <a:gd name="T8" fmla="*/ 2460 w 3960"/>
              <a:gd name="T9" fmla="*/ 0 h 720"/>
              <a:gd name="T10" fmla="*/ 3210 w 3960"/>
              <a:gd name="T11" fmla="*/ 360 h 720"/>
              <a:gd name="T12" fmla="*/ 3960 w 3960"/>
              <a:gd name="T13" fmla="*/ 720 h 720"/>
            </a:gdLst>
            <a:ahLst/>
            <a:cxnLst>
              <a:cxn ang="0">
                <a:pos x="T0" y="T1"/>
              </a:cxn>
              <a:cxn ang="0">
                <a:pos x="T2" y="T3"/>
              </a:cxn>
              <a:cxn ang="0">
                <a:pos x="T4" y="T5"/>
              </a:cxn>
              <a:cxn ang="0">
                <a:pos x="T6" y="T7"/>
              </a:cxn>
              <a:cxn ang="0">
                <a:pos x="T8" y="T9"/>
              </a:cxn>
              <a:cxn ang="0">
                <a:pos x="T10" y="T11"/>
              </a:cxn>
              <a:cxn ang="0">
                <a:pos x="T12" y="T13"/>
              </a:cxn>
            </a:cxnLst>
            <a:rect l="0" t="0" r="r" b="b"/>
            <a:pathLst>
              <a:path w="3960" h="720">
                <a:moveTo>
                  <a:pt x="0" y="720"/>
                </a:moveTo>
                <a:cubicBezTo>
                  <a:pt x="570" y="360"/>
                  <a:pt x="1140" y="0"/>
                  <a:pt x="1800" y="0"/>
                </a:cubicBezTo>
              </a:path>
            </a:pathLst>
          </a:custGeom>
          <a:noFill/>
          <a:ln w="19050">
            <a:solidFill>
              <a:srgbClr val="000000"/>
            </a:solidFill>
            <a:prstDash val="dash"/>
            <a:round/>
            <a:headEnd/>
            <a:tailEnd type="triangle" w="med" len="me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19" name="Oval 14"/>
          <p:cNvSpPr>
            <a:spLocks noChangeArrowheads="1"/>
          </p:cNvSpPr>
          <p:nvPr/>
        </p:nvSpPr>
        <p:spPr bwMode="auto">
          <a:xfrm>
            <a:off x="4059239" y="3379765"/>
            <a:ext cx="182563"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Oval 2"/>
          <p:cNvSpPr>
            <a:spLocks noChangeArrowheads="1"/>
          </p:cNvSpPr>
          <p:nvPr/>
        </p:nvSpPr>
        <p:spPr bwMode="auto">
          <a:xfrm>
            <a:off x="2947559" y="2276137"/>
            <a:ext cx="3225345" cy="3077634"/>
          </a:xfrm>
          <a:prstGeom prst="ellipse">
            <a:avLst/>
          </a:prstGeom>
          <a:solidFill>
            <a:srgbClr val="FFFFFF"/>
          </a:solid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39" name="Text Box 3"/>
          <p:cNvSpPr txBox="1">
            <a:spLocks noChangeArrowheads="1"/>
          </p:cNvSpPr>
          <p:nvPr/>
        </p:nvSpPr>
        <p:spPr bwMode="auto">
          <a:xfrm>
            <a:off x="3370822" y="2496465"/>
            <a:ext cx="2439317" cy="45720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808080"/>
                </a:solidFill>
                <a:effectLst/>
                <a:latin typeface="Arial" pitchFamily="-84" charset="0"/>
                <a:ea typeface="Times New Roman" pitchFamily="-84" charset="0"/>
              </a:rPr>
              <a:t>Many Generations</a:t>
            </a:r>
            <a:r>
              <a:rPr kumimoji="0" lang="en-US" sz="2000" b="0" i="0" u="none" strike="noStrike" cap="none" normalizeH="0" dirty="0" smtClean="0">
                <a:ln>
                  <a:noFill/>
                </a:ln>
                <a:solidFill>
                  <a:srgbClr val="808080"/>
                </a:solidFill>
                <a:effectLst/>
                <a:latin typeface="Arial" pitchFamily="-84" charset="0"/>
                <a:ea typeface="Times New Roman" pitchFamily="-84" charset="0"/>
              </a:rPr>
              <a:t> Later</a:t>
            </a:r>
            <a:endParaRPr kumimoji="0" lang="en-US" sz="2000" b="0" i="0" u="none" strike="noStrike" cap="none" normalizeH="0" baseline="0" dirty="0">
              <a:ln>
                <a:noFill/>
              </a:ln>
              <a:solidFill>
                <a:srgbClr val="808080"/>
              </a:solidFill>
              <a:effectLst/>
              <a:latin typeface="Arial" pitchFamily="-84" charset="0"/>
              <a:ea typeface="Times New Roman" pitchFamily="-84" charset="0"/>
            </a:endParaRPr>
          </a:p>
        </p:txBody>
      </p:sp>
      <p:sp>
        <p:nvSpPr>
          <p:cNvPr id="39940" name="Oval 4"/>
          <p:cNvSpPr>
            <a:spLocks noChangeArrowheads="1"/>
          </p:cNvSpPr>
          <p:nvPr/>
        </p:nvSpPr>
        <p:spPr bwMode="auto">
          <a:xfrm>
            <a:off x="4516438" y="3253020"/>
            <a:ext cx="182563" cy="184150"/>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2" name="Oval 6"/>
          <p:cNvSpPr>
            <a:spLocks noChangeArrowheads="1"/>
          </p:cNvSpPr>
          <p:nvPr/>
        </p:nvSpPr>
        <p:spPr bwMode="auto">
          <a:xfrm>
            <a:off x="5268913" y="4239721"/>
            <a:ext cx="184150" cy="182563"/>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3" name="Oval 7"/>
          <p:cNvSpPr>
            <a:spLocks noChangeArrowheads="1"/>
          </p:cNvSpPr>
          <p:nvPr/>
        </p:nvSpPr>
        <p:spPr bwMode="auto">
          <a:xfrm>
            <a:off x="3876676" y="4534202"/>
            <a:ext cx="182563" cy="182563"/>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5" name="Oval 9"/>
          <p:cNvSpPr>
            <a:spLocks noChangeArrowheads="1"/>
          </p:cNvSpPr>
          <p:nvPr/>
        </p:nvSpPr>
        <p:spPr bwMode="auto">
          <a:xfrm>
            <a:off x="3694113" y="3197201"/>
            <a:ext cx="182563" cy="182563"/>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6" name="Oval 10"/>
          <p:cNvSpPr>
            <a:spLocks noChangeArrowheads="1"/>
          </p:cNvSpPr>
          <p:nvPr/>
        </p:nvSpPr>
        <p:spPr bwMode="auto">
          <a:xfrm>
            <a:off x="4470401" y="4260358"/>
            <a:ext cx="182563" cy="182563"/>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7" name="Oval 11"/>
          <p:cNvSpPr>
            <a:spLocks noChangeArrowheads="1"/>
          </p:cNvSpPr>
          <p:nvPr/>
        </p:nvSpPr>
        <p:spPr bwMode="auto">
          <a:xfrm>
            <a:off x="4516438" y="4868371"/>
            <a:ext cx="182563" cy="182563"/>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8" name="Oval 12"/>
          <p:cNvSpPr>
            <a:spLocks noChangeArrowheads="1"/>
          </p:cNvSpPr>
          <p:nvPr/>
        </p:nvSpPr>
        <p:spPr bwMode="auto">
          <a:xfrm>
            <a:off x="4196557" y="3659491"/>
            <a:ext cx="182562"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9" name="Oval 13"/>
          <p:cNvSpPr>
            <a:spLocks noChangeArrowheads="1"/>
          </p:cNvSpPr>
          <p:nvPr/>
        </p:nvSpPr>
        <p:spPr bwMode="auto">
          <a:xfrm>
            <a:off x="5087939" y="4685809"/>
            <a:ext cx="182562"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50" name="Oval 14"/>
          <p:cNvSpPr>
            <a:spLocks noChangeArrowheads="1"/>
          </p:cNvSpPr>
          <p:nvPr/>
        </p:nvSpPr>
        <p:spPr bwMode="auto">
          <a:xfrm>
            <a:off x="4882356" y="3842053"/>
            <a:ext cx="182563"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51" name="Oval 15"/>
          <p:cNvSpPr>
            <a:spLocks noChangeArrowheads="1"/>
          </p:cNvSpPr>
          <p:nvPr/>
        </p:nvSpPr>
        <p:spPr bwMode="auto">
          <a:xfrm>
            <a:off x="5605463" y="3379764"/>
            <a:ext cx="182563" cy="182563"/>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52" name="Oval 16"/>
          <p:cNvSpPr>
            <a:spLocks noChangeArrowheads="1"/>
          </p:cNvSpPr>
          <p:nvPr/>
        </p:nvSpPr>
        <p:spPr bwMode="auto">
          <a:xfrm>
            <a:off x="3511551" y="4024615"/>
            <a:ext cx="182562"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0" name="Title 2"/>
          <p:cNvSpPr>
            <a:spLocks noGrp="1"/>
          </p:cNvSpPr>
          <p:nvPr>
            <p:ph type="title"/>
          </p:nvPr>
        </p:nvSpPr>
        <p:spPr>
          <a:xfrm>
            <a:off x="880542" y="483565"/>
            <a:ext cx="7425873" cy="1143000"/>
          </a:xfrm>
        </p:spPr>
        <p:txBody>
          <a:bodyPr>
            <a:normAutofit fontScale="90000"/>
          </a:bodyPr>
          <a:lstStyle/>
          <a:p>
            <a:pPr algn="ctr"/>
            <a:r>
              <a:rPr lang="en-US" dirty="0" smtClean="0"/>
              <a:t>Mechanisms of Evolution: </a:t>
            </a:r>
            <a:r>
              <a:rPr lang="en-US" sz="5111" dirty="0" smtClean="0"/>
              <a:t>Natural Selection</a:t>
            </a:r>
            <a:endParaRPr lang="en-US" sz="511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80542" y="407365"/>
            <a:ext cx="7425873" cy="1143000"/>
          </a:xfrm>
        </p:spPr>
        <p:txBody>
          <a:bodyPr>
            <a:normAutofit fontScale="90000"/>
          </a:bodyPr>
          <a:lstStyle/>
          <a:p>
            <a:pPr algn="ctr"/>
            <a:r>
              <a:rPr lang="en-US" dirty="0" smtClean="0"/>
              <a:t>Mechanism of Evolution: </a:t>
            </a:r>
            <a:r>
              <a:rPr lang="en-US" sz="5111" dirty="0" smtClean="0"/>
              <a:t>Mutations</a:t>
            </a:r>
            <a:endParaRPr lang="en-US" sz="5111" dirty="0"/>
          </a:p>
        </p:txBody>
      </p:sp>
      <p:sp>
        <p:nvSpPr>
          <p:cNvPr id="4" name="Oval 3"/>
          <p:cNvSpPr/>
          <p:nvPr/>
        </p:nvSpPr>
        <p:spPr>
          <a:xfrm>
            <a:off x="3058436" y="1933805"/>
            <a:ext cx="3076319" cy="3084001"/>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914" name="Oval 2"/>
          <p:cNvSpPr>
            <a:spLocks noChangeArrowheads="1"/>
          </p:cNvSpPr>
          <p:nvPr/>
        </p:nvSpPr>
        <p:spPr bwMode="auto">
          <a:xfrm>
            <a:off x="4497387" y="2824756"/>
            <a:ext cx="182563" cy="184150"/>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8916" name="Oval 4"/>
          <p:cNvSpPr>
            <a:spLocks noChangeArrowheads="1"/>
          </p:cNvSpPr>
          <p:nvPr/>
        </p:nvSpPr>
        <p:spPr bwMode="auto">
          <a:xfrm>
            <a:off x="4843462" y="3132731"/>
            <a:ext cx="184150"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8917" name="Oval 5"/>
          <p:cNvSpPr>
            <a:spLocks noChangeArrowheads="1"/>
          </p:cNvSpPr>
          <p:nvPr/>
        </p:nvSpPr>
        <p:spPr bwMode="auto">
          <a:xfrm>
            <a:off x="4548187" y="3564531"/>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8918" name="Oval 6"/>
          <p:cNvSpPr>
            <a:spLocks noChangeArrowheads="1"/>
          </p:cNvSpPr>
          <p:nvPr/>
        </p:nvSpPr>
        <p:spPr bwMode="auto">
          <a:xfrm>
            <a:off x="5025058" y="3853768"/>
            <a:ext cx="184150" cy="182562"/>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8919" name="Oval 7"/>
          <p:cNvSpPr>
            <a:spLocks noChangeArrowheads="1"/>
          </p:cNvSpPr>
          <p:nvPr/>
        </p:nvSpPr>
        <p:spPr bwMode="auto">
          <a:xfrm>
            <a:off x="3862387" y="2751731"/>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8920" name="Oval 8"/>
          <p:cNvSpPr>
            <a:spLocks noChangeArrowheads="1"/>
          </p:cNvSpPr>
          <p:nvPr/>
        </p:nvSpPr>
        <p:spPr bwMode="auto">
          <a:xfrm>
            <a:off x="3862387" y="3335931"/>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8921" name="Oval 9"/>
          <p:cNvSpPr>
            <a:spLocks noChangeArrowheads="1"/>
          </p:cNvSpPr>
          <p:nvPr/>
        </p:nvSpPr>
        <p:spPr bwMode="auto">
          <a:xfrm>
            <a:off x="4090987" y="3761381"/>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8922" name="Oval 10"/>
          <p:cNvSpPr>
            <a:spLocks noChangeArrowheads="1"/>
          </p:cNvSpPr>
          <p:nvPr/>
        </p:nvSpPr>
        <p:spPr bwMode="auto">
          <a:xfrm>
            <a:off x="4438650" y="4067769"/>
            <a:ext cx="182562" cy="182562"/>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8925" name="Oval 13"/>
          <p:cNvSpPr>
            <a:spLocks noChangeArrowheads="1"/>
          </p:cNvSpPr>
          <p:nvPr/>
        </p:nvSpPr>
        <p:spPr bwMode="auto">
          <a:xfrm>
            <a:off x="5233987" y="2878731"/>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18" name="Oval 6"/>
          <p:cNvSpPr>
            <a:spLocks noChangeArrowheads="1"/>
          </p:cNvSpPr>
          <p:nvPr/>
        </p:nvSpPr>
        <p:spPr bwMode="auto">
          <a:xfrm>
            <a:off x="4995862" y="3853768"/>
            <a:ext cx="184150" cy="182562"/>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19" name="Oval 6"/>
          <p:cNvSpPr>
            <a:spLocks noChangeArrowheads="1"/>
          </p:cNvSpPr>
          <p:nvPr/>
        </p:nvSpPr>
        <p:spPr bwMode="auto">
          <a:xfrm>
            <a:off x="5469418" y="4006168"/>
            <a:ext cx="184150" cy="182562"/>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0" name="Oval 6"/>
          <p:cNvSpPr>
            <a:spLocks noChangeArrowheads="1"/>
          </p:cNvSpPr>
          <p:nvPr/>
        </p:nvSpPr>
        <p:spPr bwMode="auto">
          <a:xfrm>
            <a:off x="5621818" y="3428618"/>
            <a:ext cx="184150" cy="182562"/>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1" name="Oval 5"/>
          <p:cNvSpPr>
            <a:spLocks noChangeArrowheads="1"/>
          </p:cNvSpPr>
          <p:nvPr/>
        </p:nvSpPr>
        <p:spPr bwMode="auto">
          <a:xfrm>
            <a:off x="4548187" y="4666318"/>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2" name="Oval 8"/>
          <p:cNvSpPr>
            <a:spLocks noChangeArrowheads="1"/>
          </p:cNvSpPr>
          <p:nvPr/>
        </p:nvSpPr>
        <p:spPr bwMode="auto">
          <a:xfrm>
            <a:off x="3862387" y="4437718"/>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3" name="Oval 2"/>
          <p:cNvSpPr>
            <a:spLocks noChangeArrowheads="1"/>
          </p:cNvSpPr>
          <p:nvPr/>
        </p:nvSpPr>
        <p:spPr bwMode="auto">
          <a:xfrm>
            <a:off x="3422625" y="3747094"/>
            <a:ext cx="182563" cy="184150"/>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4" name="Oval 8"/>
          <p:cNvSpPr>
            <a:spLocks noChangeArrowheads="1"/>
          </p:cNvSpPr>
          <p:nvPr/>
        </p:nvSpPr>
        <p:spPr bwMode="auto">
          <a:xfrm>
            <a:off x="3891517" y="5717815"/>
            <a:ext cx="216421" cy="241884"/>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cxnSp>
        <p:nvCxnSpPr>
          <p:cNvPr id="26" name="Straight Arrow Connector 25"/>
          <p:cNvCxnSpPr/>
          <p:nvPr/>
        </p:nvCxnSpPr>
        <p:spPr>
          <a:xfrm>
            <a:off x="4213334" y="5839702"/>
            <a:ext cx="662215"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Oval 8"/>
          <p:cNvSpPr>
            <a:spLocks noChangeArrowheads="1"/>
          </p:cNvSpPr>
          <p:nvPr/>
        </p:nvSpPr>
        <p:spPr bwMode="auto">
          <a:xfrm>
            <a:off x="4992787" y="5724225"/>
            <a:ext cx="216421" cy="241884"/>
          </a:xfrm>
          <a:prstGeom prst="ellipse">
            <a:avLst/>
          </a:prstGeom>
          <a:solidFill>
            <a:srgbClr val="DA1F28"/>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9" name="Text Box 3"/>
          <p:cNvSpPr txBox="1">
            <a:spLocks noChangeArrowheads="1"/>
          </p:cNvSpPr>
          <p:nvPr/>
        </p:nvSpPr>
        <p:spPr bwMode="auto">
          <a:xfrm>
            <a:off x="3385420" y="2189886"/>
            <a:ext cx="2439317" cy="45720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808080"/>
                </a:solidFill>
                <a:effectLst/>
                <a:latin typeface="Arial" pitchFamily="-84" charset="0"/>
                <a:ea typeface="Times New Roman" pitchFamily="-84" charset="0"/>
              </a:rPr>
              <a:t>Original Population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75731" y="407365"/>
            <a:ext cx="7425873" cy="1143000"/>
          </a:xfrm>
        </p:spPr>
        <p:txBody>
          <a:bodyPr>
            <a:normAutofit fontScale="90000"/>
          </a:bodyPr>
          <a:lstStyle/>
          <a:p>
            <a:pPr algn="ctr"/>
            <a:r>
              <a:rPr lang="en-US" dirty="0" smtClean="0"/>
              <a:t>Mechanism of Evolution: </a:t>
            </a:r>
            <a:r>
              <a:rPr lang="en-US" sz="5111" dirty="0" smtClean="0"/>
              <a:t>Mutations</a:t>
            </a:r>
            <a:endParaRPr lang="en-US" sz="5111" dirty="0"/>
          </a:p>
        </p:txBody>
      </p:sp>
      <p:sp>
        <p:nvSpPr>
          <p:cNvPr id="4" name="Oval 3"/>
          <p:cNvSpPr/>
          <p:nvPr/>
        </p:nvSpPr>
        <p:spPr>
          <a:xfrm>
            <a:off x="3058436" y="1933805"/>
            <a:ext cx="3076319" cy="3084001"/>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914" name="Oval 2"/>
          <p:cNvSpPr>
            <a:spLocks noChangeArrowheads="1"/>
          </p:cNvSpPr>
          <p:nvPr/>
        </p:nvSpPr>
        <p:spPr bwMode="auto">
          <a:xfrm>
            <a:off x="4497387" y="2824756"/>
            <a:ext cx="182563" cy="184150"/>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8916" name="Oval 4"/>
          <p:cNvSpPr>
            <a:spLocks noChangeArrowheads="1"/>
          </p:cNvSpPr>
          <p:nvPr/>
        </p:nvSpPr>
        <p:spPr bwMode="auto">
          <a:xfrm>
            <a:off x="4843462" y="3132731"/>
            <a:ext cx="184150"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8917" name="Oval 5"/>
          <p:cNvSpPr>
            <a:spLocks noChangeArrowheads="1"/>
          </p:cNvSpPr>
          <p:nvPr/>
        </p:nvSpPr>
        <p:spPr bwMode="auto">
          <a:xfrm>
            <a:off x="5027612" y="3564531"/>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8919" name="Oval 7"/>
          <p:cNvSpPr>
            <a:spLocks noChangeArrowheads="1"/>
          </p:cNvSpPr>
          <p:nvPr/>
        </p:nvSpPr>
        <p:spPr bwMode="auto">
          <a:xfrm>
            <a:off x="3862387" y="2751731"/>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8920" name="Oval 8"/>
          <p:cNvSpPr>
            <a:spLocks noChangeArrowheads="1"/>
          </p:cNvSpPr>
          <p:nvPr/>
        </p:nvSpPr>
        <p:spPr bwMode="auto">
          <a:xfrm>
            <a:off x="3862387" y="3335931"/>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8921" name="Oval 9"/>
          <p:cNvSpPr>
            <a:spLocks noChangeArrowheads="1"/>
          </p:cNvSpPr>
          <p:nvPr/>
        </p:nvSpPr>
        <p:spPr bwMode="auto">
          <a:xfrm>
            <a:off x="4314824" y="3564531"/>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8922" name="Oval 10"/>
          <p:cNvSpPr>
            <a:spLocks noChangeArrowheads="1"/>
          </p:cNvSpPr>
          <p:nvPr/>
        </p:nvSpPr>
        <p:spPr bwMode="auto">
          <a:xfrm>
            <a:off x="4438650" y="4067769"/>
            <a:ext cx="182562" cy="182562"/>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8925" name="Oval 13"/>
          <p:cNvSpPr>
            <a:spLocks noChangeArrowheads="1"/>
          </p:cNvSpPr>
          <p:nvPr/>
        </p:nvSpPr>
        <p:spPr bwMode="auto">
          <a:xfrm>
            <a:off x="5233987" y="2878731"/>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18" name="Oval 6"/>
          <p:cNvSpPr>
            <a:spLocks noChangeArrowheads="1"/>
          </p:cNvSpPr>
          <p:nvPr/>
        </p:nvSpPr>
        <p:spPr bwMode="auto">
          <a:xfrm>
            <a:off x="5054254" y="4087352"/>
            <a:ext cx="184150"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19" name="Oval 6"/>
          <p:cNvSpPr>
            <a:spLocks noChangeArrowheads="1"/>
          </p:cNvSpPr>
          <p:nvPr/>
        </p:nvSpPr>
        <p:spPr bwMode="auto">
          <a:xfrm>
            <a:off x="5469418" y="4006168"/>
            <a:ext cx="184150" cy="182562"/>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0" name="Oval 6"/>
          <p:cNvSpPr>
            <a:spLocks noChangeArrowheads="1"/>
          </p:cNvSpPr>
          <p:nvPr/>
        </p:nvSpPr>
        <p:spPr bwMode="auto">
          <a:xfrm>
            <a:off x="5621818" y="3428618"/>
            <a:ext cx="184150" cy="182562"/>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1" name="Oval 5"/>
          <p:cNvSpPr>
            <a:spLocks noChangeArrowheads="1"/>
          </p:cNvSpPr>
          <p:nvPr/>
        </p:nvSpPr>
        <p:spPr bwMode="auto">
          <a:xfrm>
            <a:off x="4548187" y="4666318"/>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2" name="Oval 8"/>
          <p:cNvSpPr>
            <a:spLocks noChangeArrowheads="1"/>
          </p:cNvSpPr>
          <p:nvPr/>
        </p:nvSpPr>
        <p:spPr bwMode="auto">
          <a:xfrm>
            <a:off x="3953668" y="4159049"/>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3" name="Oval 2"/>
          <p:cNvSpPr>
            <a:spLocks noChangeArrowheads="1"/>
          </p:cNvSpPr>
          <p:nvPr/>
        </p:nvSpPr>
        <p:spPr bwMode="auto">
          <a:xfrm>
            <a:off x="3422625" y="3747094"/>
            <a:ext cx="182563" cy="184150"/>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9" name="Text Box 3"/>
          <p:cNvSpPr txBox="1">
            <a:spLocks noChangeArrowheads="1"/>
          </p:cNvSpPr>
          <p:nvPr/>
        </p:nvSpPr>
        <p:spPr bwMode="auto">
          <a:xfrm>
            <a:off x="3385420" y="2189886"/>
            <a:ext cx="2439317" cy="45720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808080"/>
                </a:solidFill>
                <a:effectLst/>
                <a:latin typeface="Arial" pitchFamily="-84" charset="0"/>
                <a:ea typeface="Times New Roman" pitchFamily="-84" charset="0"/>
              </a:rPr>
              <a:t>After Mutation</a:t>
            </a:r>
            <a:endParaRPr kumimoji="0" lang="en-US" sz="2000" b="0" i="0" u="none" strike="noStrike" cap="none" normalizeH="0" baseline="0" dirty="0">
              <a:ln>
                <a:noFill/>
              </a:ln>
              <a:solidFill>
                <a:srgbClr val="808080"/>
              </a:solidFill>
              <a:effectLst/>
              <a:latin typeface="Arial" pitchFamily="-84" charset="0"/>
              <a:ea typeface="Times New Roman" pitchFamily="-8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75731" y="388315"/>
            <a:ext cx="7425873" cy="1143000"/>
          </a:xfrm>
        </p:spPr>
        <p:txBody>
          <a:bodyPr>
            <a:normAutofit fontScale="90000"/>
          </a:bodyPr>
          <a:lstStyle/>
          <a:p>
            <a:pPr algn="ctr"/>
            <a:r>
              <a:rPr lang="en-US" dirty="0" smtClean="0"/>
              <a:t>Mechanism of Evolution: </a:t>
            </a:r>
            <a:r>
              <a:rPr lang="en-US" sz="5111" dirty="0" smtClean="0"/>
              <a:t>Mutations</a:t>
            </a:r>
            <a:endParaRPr lang="en-US" sz="5111" dirty="0"/>
          </a:p>
        </p:txBody>
      </p:sp>
      <p:sp>
        <p:nvSpPr>
          <p:cNvPr id="4" name="Oval 3"/>
          <p:cNvSpPr/>
          <p:nvPr/>
        </p:nvSpPr>
        <p:spPr>
          <a:xfrm>
            <a:off x="3058436" y="1933805"/>
            <a:ext cx="3076319" cy="3084001"/>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914" name="Oval 2"/>
          <p:cNvSpPr>
            <a:spLocks noChangeArrowheads="1"/>
          </p:cNvSpPr>
          <p:nvPr/>
        </p:nvSpPr>
        <p:spPr bwMode="auto">
          <a:xfrm>
            <a:off x="4497387" y="3027956"/>
            <a:ext cx="182563" cy="184150"/>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8916" name="Oval 4"/>
          <p:cNvSpPr>
            <a:spLocks noChangeArrowheads="1"/>
          </p:cNvSpPr>
          <p:nvPr/>
        </p:nvSpPr>
        <p:spPr bwMode="auto">
          <a:xfrm>
            <a:off x="4843462" y="3132731"/>
            <a:ext cx="184150"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8917" name="Oval 5"/>
          <p:cNvSpPr>
            <a:spLocks noChangeArrowheads="1"/>
          </p:cNvSpPr>
          <p:nvPr/>
        </p:nvSpPr>
        <p:spPr bwMode="auto">
          <a:xfrm>
            <a:off x="5027612" y="3564531"/>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8919" name="Oval 7"/>
          <p:cNvSpPr>
            <a:spLocks noChangeArrowheads="1"/>
          </p:cNvSpPr>
          <p:nvPr/>
        </p:nvSpPr>
        <p:spPr bwMode="auto">
          <a:xfrm>
            <a:off x="3862387" y="2751731"/>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8920" name="Oval 8"/>
          <p:cNvSpPr>
            <a:spLocks noChangeArrowheads="1"/>
          </p:cNvSpPr>
          <p:nvPr/>
        </p:nvSpPr>
        <p:spPr bwMode="auto">
          <a:xfrm>
            <a:off x="3862387" y="3335931"/>
            <a:ext cx="182563" cy="182563"/>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8921" name="Oval 9"/>
          <p:cNvSpPr>
            <a:spLocks noChangeArrowheads="1"/>
          </p:cNvSpPr>
          <p:nvPr/>
        </p:nvSpPr>
        <p:spPr bwMode="auto">
          <a:xfrm>
            <a:off x="4314824" y="3564531"/>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8922" name="Oval 10"/>
          <p:cNvSpPr>
            <a:spLocks noChangeArrowheads="1"/>
          </p:cNvSpPr>
          <p:nvPr/>
        </p:nvSpPr>
        <p:spPr bwMode="auto">
          <a:xfrm>
            <a:off x="4438650" y="4067769"/>
            <a:ext cx="182562"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8925" name="Oval 13"/>
          <p:cNvSpPr>
            <a:spLocks noChangeArrowheads="1"/>
          </p:cNvSpPr>
          <p:nvPr/>
        </p:nvSpPr>
        <p:spPr bwMode="auto">
          <a:xfrm>
            <a:off x="5233987" y="2878731"/>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18" name="Oval 6"/>
          <p:cNvSpPr>
            <a:spLocks noChangeArrowheads="1"/>
          </p:cNvSpPr>
          <p:nvPr/>
        </p:nvSpPr>
        <p:spPr bwMode="auto">
          <a:xfrm>
            <a:off x="5054254" y="4087352"/>
            <a:ext cx="184150"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19" name="Oval 6"/>
          <p:cNvSpPr>
            <a:spLocks noChangeArrowheads="1"/>
          </p:cNvSpPr>
          <p:nvPr/>
        </p:nvSpPr>
        <p:spPr bwMode="auto">
          <a:xfrm>
            <a:off x="5469418" y="4006168"/>
            <a:ext cx="184150" cy="182562"/>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0" name="Oval 6"/>
          <p:cNvSpPr>
            <a:spLocks noChangeArrowheads="1"/>
          </p:cNvSpPr>
          <p:nvPr/>
        </p:nvSpPr>
        <p:spPr bwMode="auto">
          <a:xfrm>
            <a:off x="5621818" y="3428618"/>
            <a:ext cx="184150"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1" name="Oval 5"/>
          <p:cNvSpPr>
            <a:spLocks noChangeArrowheads="1"/>
          </p:cNvSpPr>
          <p:nvPr/>
        </p:nvSpPr>
        <p:spPr bwMode="auto">
          <a:xfrm>
            <a:off x="4548187" y="4666318"/>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2" name="Oval 8"/>
          <p:cNvSpPr>
            <a:spLocks noChangeArrowheads="1"/>
          </p:cNvSpPr>
          <p:nvPr/>
        </p:nvSpPr>
        <p:spPr bwMode="auto">
          <a:xfrm>
            <a:off x="3953668" y="4159049"/>
            <a:ext cx="182563" cy="182563"/>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3" name="Oval 2"/>
          <p:cNvSpPr>
            <a:spLocks noChangeArrowheads="1"/>
          </p:cNvSpPr>
          <p:nvPr/>
        </p:nvSpPr>
        <p:spPr bwMode="auto">
          <a:xfrm>
            <a:off x="3422625" y="3747094"/>
            <a:ext cx="182563" cy="184150"/>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9" name="Text Box 3"/>
          <p:cNvSpPr txBox="1">
            <a:spLocks noChangeArrowheads="1"/>
          </p:cNvSpPr>
          <p:nvPr/>
        </p:nvSpPr>
        <p:spPr bwMode="auto">
          <a:xfrm>
            <a:off x="3385420" y="2189886"/>
            <a:ext cx="2439317" cy="45720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dirty="0" smtClean="0">
                <a:solidFill>
                  <a:srgbClr val="808080"/>
                </a:solidFill>
                <a:latin typeface="Arial" pitchFamily="-84" charset="0"/>
                <a:ea typeface="Times New Roman" pitchFamily="-84" charset="0"/>
              </a:rPr>
              <a:t>Many</a:t>
            </a:r>
            <a:r>
              <a:rPr kumimoji="0" lang="en-US" sz="2000" b="0" i="0" u="none" strike="noStrike" cap="none" normalizeH="0" baseline="0" dirty="0" smtClean="0">
                <a:ln>
                  <a:noFill/>
                </a:ln>
                <a:solidFill>
                  <a:srgbClr val="808080"/>
                </a:solidFill>
                <a:effectLst/>
                <a:latin typeface="Arial" pitchFamily="-84" charset="0"/>
                <a:ea typeface="Times New Roman" pitchFamily="-84" charset="0"/>
              </a:rPr>
              <a:t> Generations</a:t>
            </a:r>
            <a:r>
              <a:rPr kumimoji="0" lang="en-US" sz="2000" b="0" i="0" u="none" strike="noStrike" cap="none" normalizeH="0" dirty="0" smtClean="0">
                <a:ln>
                  <a:noFill/>
                </a:ln>
                <a:solidFill>
                  <a:srgbClr val="808080"/>
                </a:solidFill>
                <a:effectLst/>
                <a:latin typeface="Arial" pitchFamily="-84" charset="0"/>
                <a:ea typeface="Times New Roman" pitchFamily="-84" charset="0"/>
              </a:rPr>
              <a:t> Later</a:t>
            </a:r>
            <a:endParaRPr kumimoji="0" lang="en-US" sz="2000" b="0" i="0" u="none" strike="noStrike" cap="none" normalizeH="0" baseline="0" dirty="0">
              <a:ln>
                <a:noFill/>
              </a:ln>
              <a:solidFill>
                <a:srgbClr val="808080"/>
              </a:solidFill>
              <a:effectLst/>
              <a:latin typeface="Arial" pitchFamily="-84" charset="0"/>
              <a:ea typeface="Times New Roman" pitchFamily="-8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425" y="-2949"/>
            <a:ext cx="8229600" cy="1143000"/>
          </a:xfrm>
        </p:spPr>
        <p:txBody>
          <a:bodyPr/>
          <a:lstStyle/>
          <a:p>
            <a:r>
              <a:rPr lang="en-US" dirty="0" smtClean="0"/>
              <a:t>Exploring Darwin &amp; His Ideas</a:t>
            </a:r>
            <a:endParaRPr lang="en-US" dirty="0"/>
          </a:p>
        </p:txBody>
      </p:sp>
      <p:sp>
        <p:nvSpPr>
          <p:cNvPr id="3" name="Content Placeholder 2"/>
          <p:cNvSpPr>
            <a:spLocks noGrp="1"/>
          </p:cNvSpPr>
          <p:nvPr>
            <p:ph idx="1"/>
          </p:nvPr>
        </p:nvSpPr>
        <p:spPr>
          <a:xfrm>
            <a:off x="295275" y="1253143"/>
            <a:ext cx="8667750" cy="5104530"/>
          </a:xfrm>
        </p:spPr>
        <p:txBody>
          <a:bodyPr>
            <a:normAutofit/>
          </a:bodyPr>
          <a:lstStyle/>
          <a:p>
            <a:pPr marL="68580" indent="0">
              <a:buNone/>
              <a:defRPr/>
            </a:pPr>
            <a:endParaRPr lang="en-US" sz="1200" dirty="0"/>
          </a:p>
          <a:p>
            <a:pPr indent="-274320">
              <a:buFont typeface="Wingdings 2" pitchFamily="18" charset="2"/>
              <a:buChar char=""/>
              <a:defRPr/>
            </a:pPr>
            <a:r>
              <a:rPr lang="en-US" b="1" dirty="0" smtClean="0"/>
              <a:t>Think about the following questions:</a:t>
            </a:r>
          </a:p>
          <a:p>
            <a:pPr lvl="1"/>
            <a:r>
              <a:rPr lang="en-US" sz="2400" dirty="0" smtClean="0"/>
              <a:t>What explains the explosion of living creatures</a:t>
            </a:r>
            <a:r>
              <a:rPr lang="en-US" sz="2400" dirty="0"/>
              <a:t> </a:t>
            </a:r>
            <a:r>
              <a:rPr lang="en-US" sz="2400" dirty="0" smtClean="0"/>
              <a:t>on Earth—1.4 </a:t>
            </a:r>
            <a:r>
              <a:rPr lang="en-US" sz="2400" dirty="0"/>
              <a:t>million different species discovered so far</a:t>
            </a:r>
            <a:r>
              <a:rPr lang="en-US" sz="2400" dirty="0" smtClean="0"/>
              <a:t>?</a:t>
            </a:r>
          </a:p>
          <a:p>
            <a:pPr lvl="1"/>
            <a:r>
              <a:rPr lang="en-US" sz="2400" dirty="0" smtClean="0"/>
              <a:t>To what prediction </a:t>
            </a:r>
            <a:r>
              <a:rPr lang="en-US" sz="2400" dirty="0"/>
              <a:t>did the finches </a:t>
            </a:r>
            <a:r>
              <a:rPr lang="en-US" sz="2400" dirty="0" smtClean="0"/>
              <a:t>collected </a:t>
            </a:r>
            <a:r>
              <a:rPr lang="en-US" sz="2400" dirty="0"/>
              <a:t>on the Galapagos lead </a:t>
            </a:r>
            <a:r>
              <a:rPr lang="en-US" sz="2400" dirty="0" smtClean="0"/>
              <a:t>Darwin?</a:t>
            </a:r>
          </a:p>
          <a:p>
            <a:pPr lvl="1"/>
            <a:r>
              <a:rPr lang="en-US" sz="2400" dirty="0"/>
              <a:t>What did Darwin predict causes one species to turn into another</a:t>
            </a:r>
            <a:r>
              <a:rPr lang="en-US" sz="2400" dirty="0" smtClean="0"/>
              <a:t>?</a:t>
            </a:r>
            <a:endParaRPr lang="en-US" sz="2400" dirty="0"/>
          </a:p>
          <a:p>
            <a:pPr lvl="1"/>
            <a:endParaRPr lang="en-US" sz="2400" dirty="0"/>
          </a:p>
          <a:p>
            <a:pPr lvl="1"/>
            <a:endParaRPr lang="en-US" sz="2400" dirty="0"/>
          </a:p>
          <a:p>
            <a:pPr lvl="1"/>
            <a:endParaRPr lang="en-US" sz="2400" dirty="0" smtClean="0"/>
          </a:p>
          <a:p>
            <a:pPr lvl="1">
              <a:buNone/>
            </a:pPr>
            <a:endParaRPr lang="en-US" sz="1100" i="1" dirty="0"/>
          </a:p>
          <a:p>
            <a:pPr lvl="0">
              <a:spcAft>
                <a:spcPts val="1200"/>
              </a:spcAft>
            </a:pPr>
            <a:endParaRPr lang="en-US" sz="2486"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p:cNvSpPr>
            <a:spLocks noGrp="1"/>
          </p:cNvSpPr>
          <p:nvPr>
            <p:ph idx="1"/>
          </p:nvPr>
        </p:nvSpPr>
        <p:spPr>
          <a:xfrm>
            <a:off x="228600" y="1662303"/>
            <a:ext cx="8229600" cy="4525963"/>
          </a:xfrm>
        </p:spPr>
        <p:txBody>
          <a:bodyPr/>
          <a:lstStyle/>
          <a:p>
            <a:pPr marL="393192" lvl="1" indent="0">
              <a:buNone/>
            </a:pPr>
            <a:endParaRPr lang="en-US" sz="2000" dirty="0"/>
          </a:p>
          <a:p>
            <a:pPr marL="68580" indent="0">
              <a:buNone/>
              <a:defRPr/>
            </a:pPr>
            <a:endParaRPr lang="en-US" sz="1100" dirty="0"/>
          </a:p>
          <a:p>
            <a:pPr indent="-274320">
              <a:buFont typeface="Wingdings 2" pitchFamily="18" charset="2"/>
              <a:buChar char=""/>
              <a:defRPr/>
            </a:pPr>
            <a:r>
              <a:rPr lang="en-US" sz="3200" dirty="0" smtClean="0"/>
              <a:t>R</a:t>
            </a:r>
            <a:r>
              <a:rPr lang="en-US" sz="2800" dirty="0" smtClean="0"/>
              <a:t>eal-World Examples:</a:t>
            </a:r>
          </a:p>
          <a:p>
            <a:pPr>
              <a:buNone/>
            </a:pPr>
            <a:r>
              <a:rPr lang="en-US" dirty="0" smtClean="0">
                <a:hlinkClick r:id="rId3"/>
              </a:rPr>
              <a:t>   http://evolution.berkeley.edu/evosite/evo101/IIIC2aCasestudy.shtml</a:t>
            </a:r>
            <a:r>
              <a:rPr lang="en-US" dirty="0" smtClean="0"/>
              <a:t> </a:t>
            </a:r>
          </a:p>
          <a:p>
            <a:pPr>
              <a:buNone/>
            </a:pPr>
            <a:endParaRPr lang="en-US" dirty="0"/>
          </a:p>
        </p:txBody>
      </p:sp>
      <p:sp>
        <p:nvSpPr>
          <p:cNvPr id="20" name="Title 2"/>
          <p:cNvSpPr>
            <a:spLocks noGrp="1"/>
          </p:cNvSpPr>
          <p:nvPr>
            <p:ph type="title"/>
          </p:nvPr>
        </p:nvSpPr>
        <p:spPr/>
        <p:txBody>
          <a:bodyPr>
            <a:normAutofit fontScale="90000"/>
          </a:bodyPr>
          <a:lstStyle/>
          <a:p>
            <a:pPr algn="ctr"/>
            <a:r>
              <a:rPr lang="en-US" dirty="0" smtClean="0"/>
              <a:t>Mechanisms of Evolution: </a:t>
            </a:r>
            <a:br>
              <a:rPr lang="en-US" dirty="0" smtClean="0"/>
            </a:br>
            <a:r>
              <a:rPr lang="en-US" dirty="0" smtClean="0"/>
              <a:t>Mutations</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96925" y="331165"/>
            <a:ext cx="7425873" cy="1143000"/>
          </a:xfrm>
        </p:spPr>
        <p:txBody>
          <a:bodyPr>
            <a:normAutofit fontScale="90000"/>
          </a:bodyPr>
          <a:lstStyle/>
          <a:p>
            <a:pPr algn="ctr"/>
            <a:r>
              <a:rPr lang="en-US" dirty="0" smtClean="0"/>
              <a:t>Mechanism of Evolution: </a:t>
            </a:r>
            <a:br>
              <a:rPr lang="en-US" dirty="0" smtClean="0"/>
            </a:br>
            <a:r>
              <a:rPr lang="en-US" sz="5111" dirty="0" smtClean="0"/>
              <a:t>Gene Flow</a:t>
            </a:r>
            <a:endParaRPr lang="en-US" sz="5111" dirty="0"/>
          </a:p>
        </p:txBody>
      </p:sp>
      <p:sp>
        <p:nvSpPr>
          <p:cNvPr id="4" name="Oval 3"/>
          <p:cNvSpPr/>
          <p:nvPr/>
        </p:nvSpPr>
        <p:spPr>
          <a:xfrm>
            <a:off x="4138688" y="1933805"/>
            <a:ext cx="3076319" cy="3084001"/>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914" name="Oval 2"/>
          <p:cNvSpPr>
            <a:spLocks noChangeArrowheads="1"/>
          </p:cNvSpPr>
          <p:nvPr/>
        </p:nvSpPr>
        <p:spPr bwMode="auto">
          <a:xfrm>
            <a:off x="5577639" y="2824756"/>
            <a:ext cx="182563" cy="184150"/>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8916" name="Oval 4"/>
          <p:cNvSpPr>
            <a:spLocks noChangeArrowheads="1"/>
          </p:cNvSpPr>
          <p:nvPr/>
        </p:nvSpPr>
        <p:spPr bwMode="auto">
          <a:xfrm>
            <a:off x="5923714" y="3132731"/>
            <a:ext cx="184150"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8917" name="Oval 5"/>
          <p:cNvSpPr>
            <a:spLocks noChangeArrowheads="1"/>
          </p:cNvSpPr>
          <p:nvPr/>
        </p:nvSpPr>
        <p:spPr bwMode="auto">
          <a:xfrm>
            <a:off x="5628439" y="3564531"/>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8918" name="Oval 6"/>
          <p:cNvSpPr>
            <a:spLocks noChangeArrowheads="1"/>
          </p:cNvSpPr>
          <p:nvPr/>
        </p:nvSpPr>
        <p:spPr bwMode="auto">
          <a:xfrm>
            <a:off x="5025058" y="3853768"/>
            <a:ext cx="184150" cy="182562"/>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8919" name="Oval 7"/>
          <p:cNvSpPr>
            <a:spLocks noChangeArrowheads="1"/>
          </p:cNvSpPr>
          <p:nvPr/>
        </p:nvSpPr>
        <p:spPr bwMode="auto">
          <a:xfrm>
            <a:off x="4942639" y="2751731"/>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8920" name="Oval 8"/>
          <p:cNvSpPr>
            <a:spLocks noChangeArrowheads="1"/>
          </p:cNvSpPr>
          <p:nvPr/>
        </p:nvSpPr>
        <p:spPr bwMode="auto">
          <a:xfrm>
            <a:off x="4942639" y="3335931"/>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8922" name="Oval 10"/>
          <p:cNvSpPr>
            <a:spLocks noChangeArrowheads="1"/>
          </p:cNvSpPr>
          <p:nvPr/>
        </p:nvSpPr>
        <p:spPr bwMode="auto">
          <a:xfrm>
            <a:off x="5518902" y="4067769"/>
            <a:ext cx="182562" cy="182562"/>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8925" name="Oval 13"/>
          <p:cNvSpPr>
            <a:spLocks noChangeArrowheads="1"/>
          </p:cNvSpPr>
          <p:nvPr/>
        </p:nvSpPr>
        <p:spPr bwMode="auto">
          <a:xfrm>
            <a:off x="6314239" y="2878731"/>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18" name="Oval 6"/>
          <p:cNvSpPr>
            <a:spLocks noChangeArrowheads="1"/>
          </p:cNvSpPr>
          <p:nvPr/>
        </p:nvSpPr>
        <p:spPr bwMode="auto">
          <a:xfrm>
            <a:off x="6076114" y="3853768"/>
            <a:ext cx="184150" cy="182562"/>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19" name="Oval 6"/>
          <p:cNvSpPr>
            <a:spLocks noChangeArrowheads="1"/>
          </p:cNvSpPr>
          <p:nvPr/>
        </p:nvSpPr>
        <p:spPr bwMode="auto">
          <a:xfrm>
            <a:off x="6549670" y="4006168"/>
            <a:ext cx="184150" cy="182562"/>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0" name="Oval 6"/>
          <p:cNvSpPr>
            <a:spLocks noChangeArrowheads="1"/>
          </p:cNvSpPr>
          <p:nvPr/>
        </p:nvSpPr>
        <p:spPr bwMode="auto">
          <a:xfrm>
            <a:off x="6702070" y="3428618"/>
            <a:ext cx="184150" cy="182562"/>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1" name="Oval 5"/>
          <p:cNvSpPr>
            <a:spLocks noChangeArrowheads="1"/>
          </p:cNvSpPr>
          <p:nvPr/>
        </p:nvSpPr>
        <p:spPr bwMode="auto">
          <a:xfrm>
            <a:off x="5628439" y="4666318"/>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2" name="Oval 8"/>
          <p:cNvSpPr>
            <a:spLocks noChangeArrowheads="1"/>
          </p:cNvSpPr>
          <p:nvPr/>
        </p:nvSpPr>
        <p:spPr bwMode="auto">
          <a:xfrm>
            <a:off x="4942639" y="4437718"/>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3" name="Oval 2"/>
          <p:cNvSpPr>
            <a:spLocks noChangeArrowheads="1"/>
          </p:cNvSpPr>
          <p:nvPr/>
        </p:nvSpPr>
        <p:spPr bwMode="auto">
          <a:xfrm>
            <a:off x="4502877" y="3747094"/>
            <a:ext cx="182563" cy="184150"/>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9" name="Text Box 3"/>
          <p:cNvSpPr txBox="1">
            <a:spLocks noChangeArrowheads="1"/>
          </p:cNvSpPr>
          <p:nvPr/>
        </p:nvSpPr>
        <p:spPr bwMode="auto">
          <a:xfrm>
            <a:off x="4465672" y="2189886"/>
            <a:ext cx="2439317" cy="45720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808080"/>
                </a:solidFill>
                <a:effectLst/>
                <a:latin typeface="Arial" pitchFamily="-84" charset="0"/>
                <a:ea typeface="Times New Roman" pitchFamily="-84" charset="0"/>
              </a:rPr>
              <a:t>Original Population</a:t>
            </a:r>
          </a:p>
        </p:txBody>
      </p:sp>
      <p:sp>
        <p:nvSpPr>
          <p:cNvPr id="40962" name="Oval 2"/>
          <p:cNvSpPr>
            <a:spLocks noChangeArrowheads="1"/>
          </p:cNvSpPr>
          <p:nvPr/>
        </p:nvSpPr>
        <p:spPr bwMode="auto">
          <a:xfrm>
            <a:off x="914400" y="1657350"/>
            <a:ext cx="1590675" cy="1590675"/>
          </a:xfrm>
          <a:prstGeom prst="ellipse">
            <a:avLst/>
          </a:prstGeom>
          <a:solidFill>
            <a:srgbClr val="FFFFFF"/>
          </a:solid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40963" name="Text Box 3"/>
          <p:cNvSpPr txBox="1">
            <a:spLocks noChangeArrowheads="1"/>
          </p:cNvSpPr>
          <p:nvPr/>
        </p:nvSpPr>
        <p:spPr bwMode="auto">
          <a:xfrm>
            <a:off x="796925" y="1682750"/>
            <a:ext cx="1828800" cy="68580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808080"/>
                </a:solidFill>
                <a:effectLst/>
                <a:latin typeface="Arial" pitchFamily="-84" charset="0"/>
                <a:ea typeface="Times New Roman" pitchFamily="-84" charset="0"/>
              </a:rPr>
              <a:t>Neighboring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808080"/>
                </a:solidFill>
                <a:effectLst/>
                <a:latin typeface="Arial" pitchFamily="-84" charset="0"/>
                <a:ea typeface="Times New Roman" pitchFamily="-84" charset="0"/>
              </a:rPr>
              <a:t>Population</a:t>
            </a:r>
          </a:p>
        </p:txBody>
      </p:sp>
      <p:sp>
        <p:nvSpPr>
          <p:cNvPr id="40964" name="AutoShape 4"/>
          <p:cNvSpPr>
            <a:spLocks/>
          </p:cNvSpPr>
          <p:nvPr/>
        </p:nvSpPr>
        <p:spPr bwMode="auto">
          <a:xfrm rot="2430113">
            <a:off x="1815978" y="3581400"/>
            <a:ext cx="5242314" cy="457200"/>
          </a:xfrm>
          <a:custGeom>
            <a:avLst/>
            <a:gdLst>
              <a:gd name="T0" fmla="*/ 0 w 3960"/>
              <a:gd name="T1" fmla="*/ 720 h 720"/>
              <a:gd name="T2" fmla="*/ 570 w 3960"/>
              <a:gd name="T3" fmla="*/ 360 h 720"/>
              <a:gd name="T4" fmla="*/ 1140 w 3960"/>
              <a:gd name="T5" fmla="*/ 0 h 720"/>
              <a:gd name="T6" fmla="*/ 1800 w 3960"/>
              <a:gd name="T7" fmla="*/ 0 h 720"/>
              <a:gd name="T8" fmla="*/ 2460 w 3960"/>
              <a:gd name="T9" fmla="*/ 0 h 720"/>
              <a:gd name="T10" fmla="*/ 3210 w 3960"/>
              <a:gd name="T11" fmla="*/ 360 h 720"/>
              <a:gd name="T12" fmla="*/ 3960 w 3960"/>
              <a:gd name="T13" fmla="*/ 720 h 720"/>
            </a:gdLst>
            <a:ahLst/>
            <a:cxnLst>
              <a:cxn ang="0">
                <a:pos x="T0" y="T1"/>
              </a:cxn>
              <a:cxn ang="0">
                <a:pos x="T2" y="T3"/>
              </a:cxn>
              <a:cxn ang="0">
                <a:pos x="T4" y="T5"/>
              </a:cxn>
              <a:cxn ang="0">
                <a:pos x="T6" y="T7"/>
              </a:cxn>
              <a:cxn ang="0">
                <a:pos x="T8" y="T9"/>
              </a:cxn>
              <a:cxn ang="0">
                <a:pos x="T10" y="T11"/>
              </a:cxn>
              <a:cxn ang="0">
                <a:pos x="T12" y="T13"/>
              </a:cxn>
            </a:cxnLst>
            <a:rect l="0" t="0" r="r" b="b"/>
            <a:pathLst>
              <a:path w="3960" h="720">
                <a:moveTo>
                  <a:pt x="0" y="720"/>
                </a:moveTo>
                <a:cubicBezTo>
                  <a:pt x="570" y="360"/>
                  <a:pt x="1140" y="0"/>
                  <a:pt x="1800" y="0"/>
                </a:cubicBezTo>
              </a:path>
            </a:pathLst>
          </a:custGeom>
          <a:noFill/>
          <a:ln w="19050">
            <a:solidFill>
              <a:srgbClr val="000000"/>
            </a:solidFill>
            <a:prstDash val="dash"/>
            <a:round/>
            <a:headEnd/>
            <a:tailEnd type="triangle" w="med" len="me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40965" name="Oval 5"/>
          <p:cNvSpPr>
            <a:spLocks noChangeArrowheads="1"/>
          </p:cNvSpPr>
          <p:nvPr/>
        </p:nvSpPr>
        <p:spPr bwMode="auto">
          <a:xfrm>
            <a:off x="1281688" y="2733474"/>
            <a:ext cx="182562"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40966" name="Oval 6"/>
          <p:cNvSpPr>
            <a:spLocks noChangeArrowheads="1"/>
          </p:cNvSpPr>
          <p:nvPr/>
        </p:nvSpPr>
        <p:spPr bwMode="auto">
          <a:xfrm>
            <a:off x="1599325" y="2438069"/>
            <a:ext cx="182562" cy="182562"/>
          </a:xfrm>
          <a:prstGeom prst="ellipse">
            <a:avLst/>
          </a:prstGeom>
          <a:solidFill>
            <a:srgbClr val="008000"/>
          </a:solidFill>
          <a:ln w="19050">
            <a:solidFill>
              <a:srgbClr val="008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40967" name="Oval 7"/>
          <p:cNvSpPr>
            <a:spLocks noChangeArrowheads="1"/>
          </p:cNvSpPr>
          <p:nvPr/>
        </p:nvSpPr>
        <p:spPr bwMode="auto">
          <a:xfrm>
            <a:off x="1555531" y="2826343"/>
            <a:ext cx="182563" cy="182563"/>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40968" name="Oval 8"/>
          <p:cNvSpPr>
            <a:spLocks noChangeArrowheads="1"/>
          </p:cNvSpPr>
          <p:nvPr/>
        </p:nvSpPr>
        <p:spPr bwMode="auto">
          <a:xfrm>
            <a:off x="1938772" y="2236226"/>
            <a:ext cx="182563" cy="182562"/>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0" name="Oval 6"/>
          <p:cNvSpPr>
            <a:spLocks noChangeArrowheads="1"/>
          </p:cNvSpPr>
          <p:nvPr/>
        </p:nvSpPr>
        <p:spPr bwMode="auto">
          <a:xfrm>
            <a:off x="1209382" y="2368550"/>
            <a:ext cx="182562" cy="182562"/>
          </a:xfrm>
          <a:prstGeom prst="ellipse">
            <a:avLst/>
          </a:prstGeom>
          <a:solidFill>
            <a:srgbClr val="008000"/>
          </a:solidFill>
          <a:ln w="19050">
            <a:solidFill>
              <a:srgbClr val="008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1" name="Oval 6"/>
          <p:cNvSpPr>
            <a:spLocks noChangeArrowheads="1"/>
          </p:cNvSpPr>
          <p:nvPr/>
        </p:nvSpPr>
        <p:spPr bwMode="auto">
          <a:xfrm>
            <a:off x="1966243" y="2696169"/>
            <a:ext cx="182562" cy="182562"/>
          </a:xfrm>
          <a:prstGeom prst="ellipse">
            <a:avLst/>
          </a:prstGeom>
          <a:solidFill>
            <a:srgbClr val="008000"/>
          </a:solidFill>
          <a:ln w="19050">
            <a:solidFill>
              <a:srgbClr val="008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3" name="Oval 7"/>
          <p:cNvSpPr>
            <a:spLocks noChangeArrowheads="1"/>
          </p:cNvSpPr>
          <p:nvPr/>
        </p:nvSpPr>
        <p:spPr bwMode="auto">
          <a:xfrm>
            <a:off x="2934163" y="2745159"/>
            <a:ext cx="182563" cy="182563"/>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4" name="Oval 8"/>
          <p:cNvSpPr>
            <a:spLocks noChangeArrowheads="1"/>
          </p:cNvSpPr>
          <p:nvPr/>
        </p:nvSpPr>
        <p:spPr bwMode="auto">
          <a:xfrm>
            <a:off x="3025444" y="2432423"/>
            <a:ext cx="182563" cy="182562"/>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5" name="Oval 6"/>
          <p:cNvSpPr>
            <a:spLocks noChangeArrowheads="1"/>
          </p:cNvSpPr>
          <p:nvPr/>
        </p:nvSpPr>
        <p:spPr bwMode="auto">
          <a:xfrm>
            <a:off x="3344875" y="2614985"/>
            <a:ext cx="182562" cy="182562"/>
          </a:xfrm>
          <a:prstGeom prst="ellipse">
            <a:avLst/>
          </a:prstGeom>
          <a:solidFill>
            <a:srgbClr val="008000"/>
          </a:solidFill>
          <a:ln w="19050">
            <a:solidFill>
              <a:srgbClr val="008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6" name="Oval 5"/>
          <p:cNvSpPr>
            <a:spLocks noChangeArrowheads="1"/>
          </p:cNvSpPr>
          <p:nvPr/>
        </p:nvSpPr>
        <p:spPr bwMode="auto">
          <a:xfrm>
            <a:off x="1434088" y="2185122"/>
            <a:ext cx="182562"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46190" y="378790"/>
            <a:ext cx="7425873" cy="1143000"/>
          </a:xfrm>
        </p:spPr>
        <p:txBody>
          <a:bodyPr>
            <a:normAutofit fontScale="90000"/>
          </a:bodyPr>
          <a:lstStyle/>
          <a:p>
            <a:pPr algn="ctr"/>
            <a:r>
              <a:rPr lang="en-US" dirty="0" smtClean="0"/>
              <a:t>Mechanism of Evolution: </a:t>
            </a:r>
            <a:br>
              <a:rPr lang="en-US" dirty="0" smtClean="0"/>
            </a:br>
            <a:r>
              <a:rPr lang="en-US" sz="5111" dirty="0" smtClean="0"/>
              <a:t>Gene Flow</a:t>
            </a:r>
            <a:endParaRPr lang="en-US" sz="5111" dirty="0"/>
          </a:p>
        </p:txBody>
      </p:sp>
      <p:sp>
        <p:nvSpPr>
          <p:cNvPr id="4" name="Oval 3"/>
          <p:cNvSpPr/>
          <p:nvPr/>
        </p:nvSpPr>
        <p:spPr>
          <a:xfrm>
            <a:off x="3087632" y="2138191"/>
            <a:ext cx="3076319" cy="3084001"/>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914" name="Oval 2"/>
          <p:cNvSpPr>
            <a:spLocks noChangeArrowheads="1"/>
          </p:cNvSpPr>
          <p:nvPr/>
        </p:nvSpPr>
        <p:spPr bwMode="auto">
          <a:xfrm>
            <a:off x="4526583" y="3029142"/>
            <a:ext cx="182563" cy="184150"/>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8917" name="Oval 5"/>
          <p:cNvSpPr>
            <a:spLocks noChangeArrowheads="1"/>
          </p:cNvSpPr>
          <p:nvPr/>
        </p:nvSpPr>
        <p:spPr bwMode="auto">
          <a:xfrm>
            <a:off x="4577383" y="3768917"/>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8919" name="Oval 7"/>
          <p:cNvSpPr>
            <a:spLocks noChangeArrowheads="1"/>
          </p:cNvSpPr>
          <p:nvPr/>
        </p:nvSpPr>
        <p:spPr bwMode="auto">
          <a:xfrm>
            <a:off x="3891583" y="2956117"/>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8920" name="Oval 8"/>
          <p:cNvSpPr>
            <a:spLocks noChangeArrowheads="1"/>
          </p:cNvSpPr>
          <p:nvPr/>
        </p:nvSpPr>
        <p:spPr bwMode="auto">
          <a:xfrm>
            <a:off x="3891583" y="3540317"/>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8922" name="Oval 10"/>
          <p:cNvSpPr>
            <a:spLocks noChangeArrowheads="1"/>
          </p:cNvSpPr>
          <p:nvPr/>
        </p:nvSpPr>
        <p:spPr bwMode="auto">
          <a:xfrm>
            <a:off x="4467846" y="4272155"/>
            <a:ext cx="182562" cy="182562"/>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8925" name="Oval 13"/>
          <p:cNvSpPr>
            <a:spLocks noChangeArrowheads="1"/>
          </p:cNvSpPr>
          <p:nvPr/>
        </p:nvSpPr>
        <p:spPr bwMode="auto">
          <a:xfrm>
            <a:off x="5263183" y="3083117"/>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18" name="Oval 6"/>
          <p:cNvSpPr>
            <a:spLocks noChangeArrowheads="1"/>
          </p:cNvSpPr>
          <p:nvPr/>
        </p:nvSpPr>
        <p:spPr bwMode="auto">
          <a:xfrm>
            <a:off x="5025058" y="4058154"/>
            <a:ext cx="184150" cy="182562"/>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19" name="Oval 6"/>
          <p:cNvSpPr>
            <a:spLocks noChangeArrowheads="1"/>
          </p:cNvSpPr>
          <p:nvPr/>
        </p:nvSpPr>
        <p:spPr bwMode="auto">
          <a:xfrm>
            <a:off x="5498614" y="4210554"/>
            <a:ext cx="184150" cy="182562"/>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0" name="Oval 6"/>
          <p:cNvSpPr>
            <a:spLocks noChangeArrowheads="1"/>
          </p:cNvSpPr>
          <p:nvPr/>
        </p:nvSpPr>
        <p:spPr bwMode="auto">
          <a:xfrm>
            <a:off x="5651014" y="3633004"/>
            <a:ext cx="184150" cy="182562"/>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1" name="Oval 5"/>
          <p:cNvSpPr>
            <a:spLocks noChangeArrowheads="1"/>
          </p:cNvSpPr>
          <p:nvPr/>
        </p:nvSpPr>
        <p:spPr bwMode="auto">
          <a:xfrm>
            <a:off x="4577383" y="4870704"/>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2" name="Oval 8"/>
          <p:cNvSpPr>
            <a:spLocks noChangeArrowheads="1"/>
          </p:cNvSpPr>
          <p:nvPr/>
        </p:nvSpPr>
        <p:spPr bwMode="auto">
          <a:xfrm>
            <a:off x="3891583" y="4642104"/>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3" name="Oval 2"/>
          <p:cNvSpPr>
            <a:spLocks noChangeArrowheads="1"/>
          </p:cNvSpPr>
          <p:nvPr/>
        </p:nvSpPr>
        <p:spPr bwMode="auto">
          <a:xfrm>
            <a:off x="3451821" y="3951480"/>
            <a:ext cx="182563" cy="184150"/>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9" name="Text Box 3"/>
          <p:cNvSpPr txBox="1">
            <a:spLocks noChangeArrowheads="1"/>
          </p:cNvSpPr>
          <p:nvPr/>
        </p:nvSpPr>
        <p:spPr bwMode="auto">
          <a:xfrm>
            <a:off x="3414616" y="2394272"/>
            <a:ext cx="2439317" cy="45720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808080"/>
                </a:solidFill>
                <a:effectLst/>
                <a:latin typeface="Arial" pitchFamily="-84" charset="0"/>
                <a:ea typeface="Times New Roman" pitchFamily="-84" charset="0"/>
              </a:rPr>
              <a:t>After Migration</a:t>
            </a:r>
            <a:endParaRPr kumimoji="0" lang="en-US" sz="2000" b="0" i="0" u="none" strike="noStrike" cap="none" normalizeH="0" baseline="0" dirty="0">
              <a:ln>
                <a:noFill/>
              </a:ln>
              <a:solidFill>
                <a:srgbClr val="808080"/>
              </a:solidFill>
              <a:effectLst/>
              <a:latin typeface="Arial" pitchFamily="-84" charset="0"/>
              <a:ea typeface="Times New Roman" pitchFamily="-84" charset="0"/>
            </a:endParaRPr>
          </a:p>
        </p:txBody>
      </p:sp>
      <p:sp>
        <p:nvSpPr>
          <p:cNvPr id="33" name="Oval 7"/>
          <p:cNvSpPr>
            <a:spLocks noChangeArrowheads="1"/>
          </p:cNvSpPr>
          <p:nvPr/>
        </p:nvSpPr>
        <p:spPr bwMode="auto">
          <a:xfrm>
            <a:off x="3982864" y="4135630"/>
            <a:ext cx="182563" cy="182563"/>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5" name="Oval 6"/>
          <p:cNvSpPr>
            <a:spLocks noChangeArrowheads="1"/>
          </p:cNvSpPr>
          <p:nvPr/>
        </p:nvSpPr>
        <p:spPr bwMode="auto">
          <a:xfrm>
            <a:off x="4933777" y="3452411"/>
            <a:ext cx="182562" cy="182562"/>
          </a:xfrm>
          <a:prstGeom prst="ellipse">
            <a:avLst/>
          </a:prstGeom>
          <a:solidFill>
            <a:srgbClr val="008000"/>
          </a:solidFill>
          <a:ln w="19050">
            <a:solidFill>
              <a:srgbClr val="008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80542" y="369265"/>
            <a:ext cx="7425873" cy="1143000"/>
          </a:xfrm>
        </p:spPr>
        <p:txBody>
          <a:bodyPr>
            <a:normAutofit fontScale="90000"/>
          </a:bodyPr>
          <a:lstStyle/>
          <a:p>
            <a:pPr algn="ctr"/>
            <a:r>
              <a:rPr lang="en-US" dirty="0" smtClean="0"/>
              <a:t>Mechanism of Evolution: </a:t>
            </a:r>
            <a:br>
              <a:rPr lang="en-US" dirty="0" smtClean="0"/>
            </a:br>
            <a:r>
              <a:rPr lang="en-US" sz="5111" dirty="0" smtClean="0"/>
              <a:t>Gene Flow</a:t>
            </a:r>
            <a:endParaRPr lang="en-US" sz="5111" dirty="0"/>
          </a:p>
        </p:txBody>
      </p:sp>
      <p:sp>
        <p:nvSpPr>
          <p:cNvPr id="4" name="Oval 3"/>
          <p:cNvSpPr/>
          <p:nvPr/>
        </p:nvSpPr>
        <p:spPr>
          <a:xfrm>
            <a:off x="3087632" y="2138191"/>
            <a:ext cx="3076319" cy="3084001"/>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914" name="Oval 2"/>
          <p:cNvSpPr>
            <a:spLocks noChangeArrowheads="1"/>
          </p:cNvSpPr>
          <p:nvPr/>
        </p:nvSpPr>
        <p:spPr bwMode="auto">
          <a:xfrm>
            <a:off x="4526583" y="3210558"/>
            <a:ext cx="182563" cy="184150"/>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8917" name="Oval 5"/>
          <p:cNvSpPr>
            <a:spLocks noChangeArrowheads="1"/>
          </p:cNvSpPr>
          <p:nvPr/>
        </p:nvSpPr>
        <p:spPr bwMode="auto">
          <a:xfrm>
            <a:off x="4577383" y="3768917"/>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8919" name="Oval 7"/>
          <p:cNvSpPr>
            <a:spLocks noChangeArrowheads="1"/>
          </p:cNvSpPr>
          <p:nvPr/>
        </p:nvSpPr>
        <p:spPr bwMode="auto">
          <a:xfrm>
            <a:off x="3891583" y="2956117"/>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8920" name="Oval 8"/>
          <p:cNvSpPr>
            <a:spLocks noChangeArrowheads="1"/>
          </p:cNvSpPr>
          <p:nvPr/>
        </p:nvSpPr>
        <p:spPr bwMode="auto">
          <a:xfrm>
            <a:off x="3891583" y="3540317"/>
            <a:ext cx="182563" cy="182563"/>
          </a:xfrm>
          <a:prstGeom prst="ellipse">
            <a:avLst/>
          </a:prstGeom>
          <a:solidFill>
            <a:srgbClr val="008000"/>
          </a:solidFill>
          <a:ln w="19050">
            <a:solidFill>
              <a:srgbClr val="008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8922" name="Oval 10"/>
          <p:cNvSpPr>
            <a:spLocks noChangeArrowheads="1"/>
          </p:cNvSpPr>
          <p:nvPr/>
        </p:nvSpPr>
        <p:spPr bwMode="auto">
          <a:xfrm>
            <a:off x="4467846" y="4272155"/>
            <a:ext cx="182562"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8925" name="Oval 13"/>
          <p:cNvSpPr>
            <a:spLocks noChangeArrowheads="1"/>
          </p:cNvSpPr>
          <p:nvPr/>
        </p:nvSpPr>
        <p:spPr bwMode="auto">
          <a:xfrm>
            <a:off x="5263183" y="3083117"/>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18" name="Oval 6"/>
          <p:cNvSpPr>
            <a:spLocks noChangeArrowheads="1"/>
          </p:cNvSpPr>
          <p:nvPr/>
        </p:nvSpPr>
        <p:spPr bwMode="auto">
          <a:xfrm>
            <a:off x="5025058" y="4058154"/>
            <a:ext cx="184150" cy="182562"/>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19" name="Oval 6"/>
          <p:cNvSpPr>
            <a:spLocks noChangeArrowheads="1"/>
          </p:cNvSpPr>
          <p:nvPr/>
        </p:nvSpPr>
        <p:spPr bwMode="auto">
          <a:xfrm>
            <a:off x="5498614" y="4210554"/>
            <a:ext cx="184150" cy="182562"/>
          </a:xfrm>
          <a:prstGeom prst="ellipse">
            <a:avLst/>
          </a:prstGeom>
          <a:solidFill>
            <a:srgbClr val="008000"/>
          </a:solidFill>
          <a:ln w="19050">
            <a:solidFill>
              <a:srgbClr val="008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0" name="Oval 6"/>
          <p:cNvSpPr>
            <a:spLocks noChangeArrowheads="1"/>
          </p:cNvSpPr>
          <p:nvPr/>
        </p:nvSpPr>
        <p:spPr bwMode="auto">
          <a:xfrm>
            <a:off x="5651014" y="3633004"/>
            <a:ext cx="184150"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1" name="Oval 5"/>
          <p:cNvSpPr>
            <a:spLocks noChangeArrowheads="1"/>
          </p:cNvSpPr>
          <p:nvPr/>
        </p:nvSpPr>
        <p:spPr bwMode="auto">
          <a:xfrm>
            <a:off x="4577383" y="4870704"/>
            <a:ext cx="182563" cy="182563"/>
          </a:xfrm>
          <a:prstGeom prst="ellipse">
            <a:avLst/>
          </a:prstGeom>
          <a:solidFill>
            <a:srgbClr val="008000"/>
          </a:solidFill>
          <a:ln w="19050">
            <a:solidFill>
              <a:srgbClr val="008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2" name="Oval 8"/>
          <p:cNvSpPr>
            <a:spLocks noChangeArrowheads="1"/>
          </p:cNvSpPr>
          <p:nvPr/>
        </p:nvSpPr>
        <p:spPr bwMode="auto">
          <a:xfrm>
            <a:off x="3891583" y="4642104"/>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3" name="Oval 2"/>
          <p:cNvSpPr>
            <a:spLocks noChangeArrowheads="1"/>
          </p:cNvSpPr>
          <p:nvPr/>
        </p:nvSpPr>
        <p:spPr bwMode="auto">
          <a:xfrm>
            <a:off x="3451821" y="3951480"/>
            <a:ext cx="182563" cy="184150"/>
          </a:xfrm>
          <a:prstGeom prst="ellipse">
            <a:avLst/>
          </a:prstGeom>
          <a:solidFill>
            <a:srgbClr val="008000"/>
          </a:solidFill>
          <a:ln w="19050">
            <a:solidFill>
              <a:srgbClr val="008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9" name="Text Box 3"/>
          <p:cNvSpPr txBox="1">
            <a:spLocks noChangeArrowheads="1"/>
          </p:cNvSpPr>
          <p:nvPr/>
        </p:nvSpPr>
        <p:spPr bwMode="auto">
          <a:xfrm>
            <a:off x="3414616" y="2394272"/>
            <a:ext cx="2439317" cy="45720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dirty="0" smtClean="0">
                <a:solidFill>
                  <a:srgbClr val="808080"/>
                </a:solidFill>
                <a:latin typeface="Arial" pitchFamily="-84" charset="0"/>
                <a:ea typeface="Times New Roman" pitchFamily="-84" charset="0"/>
              </a:rPr>
              <a:t>Many Generations Later</a:t>
            </a:r>
            <a:endParaRPr kumimoji="0" lang="en-US" sz="2000" b="0" i="0" u="none" strike="noStrike" cap="none" normalizeH="0" baseline="0" dirty="0">
              <a:ln>
                <a:noFill/>
              </a:ln>
              <a:solidFill>
                <a:srgbClr val="808080"/>
              </a:solidFill>
              <a:effectLst/>
              <a:latin typeface="Arial" pitchFamily="-84" charset="0"/>
              <a:ea typeface="Times New Roman" pitchFamily="-84" charset="0"/>
            </a:endParaRPr>
          </a:p>
        </p:txBody>
      </p:sp>
      <p:sp>
        <p:nvSpPr>
          <p:cNvPr id="33" name="Oval 7"/>
          <p:cNvSpPr>
            <a:spLocks noChangeArrowheads="1"/>
          </p:cNvSpPr>
          <p:nvPr/>
        </p:nvSpPr>
        <p:spPr bwMode="auto">
          <a:xfrm>
            <a:off x="3982864" y="4135630"/>
            <a:ext cx="182563" cy="182563"/>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5" name="Oval 6"/>
          <p:cNvSpPr>
            <a:spLocks noChangeArrowheads="1"/>
          </p:cNvSpPr>
          <p:nvPr/>
        </p:nvSpPr>
        <p:spPr bwMode="auto">
          <a:xfrm>
            <a:off x="4933777" y="3452411"/>
            <a:ext cx="182562" cy="182562"/>
          </a:xfrm>
          <a:prstGeom prst="ellipse">
            <a:avLst/>
          </a:prstGeom>
          <a:solidFill>
            <a:srgbClr val="008000"/>
          </a:solidFill>
          <a:ln w="19050">
            <a:solidFill>
              <a:srgbClr val="008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p:cNvSpPr>
            <a:spLocks noGrp="1"/>
          </p:cNvSpPr>
          <p:nvPr>
            <p:ph idx="1"/>
          </p:nvPr>
        </p:nvSpPr>
        <p:spPr>
          <a:xfrm>
            <a:off x="457200" y="1852803"/>
            <a:ext cx="8229600" cy="4525963"/>
          </a:xfrm>
        </p:spPr>
        <p:txBody>
          <a:bodyPr/>
          <a:lstStyle/>
          <a:p>
            <a:pPr marL="68580" indent="0">
              <a:buNone/>
              <a:defRPr/>
            </a:pPr>
            <a:endParaRPr lang="en-US" sz="1100" dirty="0"/>
          </a:p>
          <a:p>
            <a:pPr indent="-274320">
              <a:buFont typeface="Wingdings 2" pitchFamily="18" charset="2"/>
              <a:buChar char=""/>
              <a:defRPr/>
            </a:pPr>
            <a:r>
              <a:rPr lang="en-US" sz="2800" dirty="0" smtClean="0"/>
              <a:t>Real-World Examples:</a:t>
            </a:r>
          </a:p>
          <a:p>
            <a:pPr marL="393192" lvl="1" indent="0">
              <a:buNone/>
            </a:pPr>
            <a:endParaRPr lang="en-US" sz="2400" dirty="0" smtClean="0"/>
          </a:p>
          <a:p>
            <a:pPr marL="393192" lvl="1" indent="0">
              <a:buNone/>
            </a:pPr>
            <a:r>
              <a:rPr lang="en-US" dirty="0" smtClean="0">
                <a:hlinkClick r:id="rId3"/>
              </a:rPr>
              <a:t>http://evolution.berkeley.edu/evosite/evo101/IIIC4aGeneflowdetails.shtml</a:t>
            </a:r>
            <a:endParaRPr lang="en-US" dirty="0" smtClean="0"/>
          </a:p>
          <a:p>
            <a:pPr>
              <a:buNone/>
            </a:pPr>
            <a:endParaRPr lang="en-US" dirty="0"/>
          </a:p>
        </p:txBody>
      </p:sp>
      <p:sp>
        <p:nvSpPr>
          <p:cNvPr id="20" name="Title 2"/>
          <p:cNvSpPr>
            <a:spLocks noGrp="1"/>
          </p:cNvSpPr>
          <p:nvPr>
            <p:ph type="title"/>
          </p:nvPr>
        </p:nvSpPr>
        <p:spPr>
          <a:xfrm>
            <a:off x="381000" y="274638"/>
            <a:ext cx="8229600" cy="1143000"/>
          </a:xfrm>
        </p:spPr>
        <p:txBody>
          <a:bodyPr>
            <a:normAutofit fontScale="90000"/>
          </a:bodyPr>
          <a:lstStyle/>
          <a:p>
            <a:pPr algn="ctr"/>
            <a:r>
              <a:rPr lang="en-US" dirty="0" smtClean="0"/>
              <a:t>Mechanisms of Evolution: </a:t>
            </a:r>
            <a:br>
              <a:rPr lang="en-US" dirty="0" smtClean="0"/>
            </a:br>
            <a:r>
              <a:rPr lang="en-US" dirty="0" smtClean="0"/>
              <a:t>Gene Flow</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Oval 2"/>
          <p:cNvSpPr>
            <a:spLocks noChangeArrowheads="1"/>
          </p:cNvSpPr>
          <p:nvPr/>
        </p:nvSpPr>
        <p:spPr bwMode="auto">
          <a:xfrm>
            <a:off x="3829221" y="3124206"/>
            <a:ext cx="1412083" cy="1488608"/>
          </a:xfrm>
          <a:prstGeom prst="ellipse">
            <a:avLst/>
          </a:prstGeom>
          <a:solidFill>
            <a:schemeClr val="bg1">
              <a:lumMod val="75000"/>
            </a:schemeClr>
          </a:solidFill>
          <a:ln w="6350">
            <a:noFill/>
            <a:round/>
            <a:headEnd/>
            <a:tailEnd/>
          </a:ln>
          <a:effectLst/>
        </p:spPr>
        <p:txBody>
          <a:bodyPr vert="horz" wrap="square" lIns="91440" tIns="91440" rIns="91440" bIns="91440" numCol="1" anchor="t" anchorCtr="0" compatLnSpc="1">
            <a:prstTxWarp prst="textNoShape">
              <a:avLst/>
            </a:prstTxWarp>
          </a:bodyPr>
          <a:lstStyle/>
          <a:p>
            <a:endParaRPr lang="en-US" dirty="0"/>
          </a:p>
        </p:txBody>
      </p:sp>
      <p:sp>
        <p:nvSpPr>
          <p:cNvPr id="39938" name="Oval 2"/>
          <p:cNvSpPr>
            <a:spLocks noChangeArrowheads="1"/>
          </p:cNvSpPr>
          <p:nvPr/>
        </p:nvSpPr>
        <p:spPr bwMode="auto">
          <a:xfrm>
            <a:off x="2947559" y="2276137"/>
            <a:ext cx="3225345" cy="3077634"/>
          </a:xfrm>
          <a:prstGeom prst="ellipse">
            <a:avLst/>
          </a:prstGeom>
          <a:no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39" name="Text Box 3"/>
          <p:cNvSpPr txBox="1">
            <a:spLocks noChangeArrowheads="1"/>
          </p:cNvSpPr>
          <p:nvPr/>
        </p:nvSpPr>
        <p:spPr bwMode="auto">
          <a:xfrm>
            <a:off x="3370822" y="2496465"/>
            <a:ext cx="2439317" cy="45720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808080"/>
                </a:solidFill>
                <a:effectLst/>
                <a:latin typeface="Arial" pitchFamily="-84" charset="0"/>
                <a:ea typeface="Times New Roman" pitchFamily="-84" charset="0"/>
              </a:rPr>
              <a:t>Original Population</a:t>
            </a:r>
          </a:p>
        </p:txBody>
      </p:sp>
      <p:sp>
        <p:nvSpPr>
          <p:cNvPr id="39940" name="Oval 4"/>
          <p:cNvSpPr>
            <a:spLocks noChangeArrowheads="1"/>
          </p:cNvSpPr>
          <p:nvPr/>
        </p:nvSpPr>
        <p:spPr bwMode="auto">
          <a:xfrm>
            <a:off x="4516438" y="3136228"/>
            <a:ext cx="182563" cy="184150"/>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1" name="Oval 5"/>
          <p:cNvSpPr>
            <a:spLocks noChangeArrowheads="1"/>
          </p:cNvSpPr>
          <p:nvPr/>
        </p:nvSpPr>
        <p:spPr bwMode="auto">
          <a:xfrm>
            <a:off x="5270501" y="2953665"/>
            <a:ext cx="182562" cy="182563"/>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2" name="Oval 6"/>
          <p:cNvSpPr>
            <a:spLocks noChangeArrowheads="1"/>
          </p:cNvSpPr>
          <p:nvPr/>
        </p:nvSpPr>
        <p:spPr bwMode="auto">
          <a:xfrm>
            <a:off x="5268913" y="4239721"/>
            <a:ext cx="184150"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3" name="Oval 7"/>
          <p:cNvSpPr>
            <a:spLocks noChangeArrowheads="1"/>
          </p:cNvSpPr>
          <p:nvPr/>
        </p:nvSpPr>
        <p:spPr bwMode="auto">
          <a:xfrm>
            <a:off x="3876676" y="4534202"/>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5" name="Oval 9"/>
          <p:cNvSpPr>
            <a:spLocks noChangeArrowheads="1"/>
          </p:cNvSpPr>
          <p:nvPr/>
        </p:nvSpPr>
        <p:spPr bwMode="auto">
          <a:xfrm>
            <a:off x="3694113" y="3197201"/>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6" name="Oval 10"/>
          <p:cNvSpPr>
            <a:spLocks noChangeArrowheads="1"/>
          </p:cNvSpPr>
          <p:nvPr/>
        </p:nvSpPr>
        <p:spPr bwMode="auto">
          <a:xfrm>
            <a:off x="4470401" y="4260358"/>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7" name="Oval 11"/>
          <p:cNvSpPr>
            <a:spLocks noChangeArrowheads="1"/>
          </p:cNvSpPr>
          <p:nvPr/>
        </p:nvSpPr>
        <p:spPr bwMode="auto">
          <a:xfrm>
            <a:off x="4516438" y="4868371"/>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8" name="Oval 12"/>
          <p:cNvSpPr>
            <a:spLocks noChangeArrowheads="1"/>
          </p:cNvSpPr>
          <p:nvPr/>
        </p:nvSpPr>
        <p:spPr bwMode="auto">
          <a:xfrm>
            <a:off x="4196557" y="3659491"/>
            <a:ext cx="182562" cy="182562"/>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9" name="Oval 13"/>
          <p:cNvSpPr>
            <a:spLocks noChangeArrowheads="1"/>
          </p:cNvSpPr>
          <p:nvPr/>
        </p:nvSpPr>
        <p:spPr bwMode="auto">
          <a:xfrm>
            <a:off x="5087939" y="4685809"/>
            <a:ext cx="182562"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50" name="Oval 14"/>
          <p:cNvSpPr>
            <a:spLocks noChangeArrowheads="1"/>
          </p:cNvSpPr>
          <p:nvPr/>
        </p:nvSpPr>
        <p:spPr bwMode="auto">
          <a:xfrm>
            <a:off x="4882356" y="3842053"/>
            <a:ext cx="182563"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51" name="Oval 15"/>
          <p:cNvSpPr>
            <a:spLocks noChangeArrowheads="1"/>
          </p:cNvSpPr>
          <p:nvPr/>
        </p:nvSpPr>
        <p:spPr bwMode="auto">
          <a:xfrm>
            <a:off x="5605463" y="3379764"/>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52" name="Oval 16"/>
          <p:cNvSpPr>
            <a:spLocks noChangeArrowheads="1"/>
          </p:cNvSpPr>
          <p:nvPr/>
        </p:nvSpPr>
        <p:spPr bwMode="auto">
          <a:xfrm>
            <a:off x="3511551" y="4024615"/>
            <a:ext cx="182562"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0" name="Title 2"/>
          <p:cNvSpPr>
            <a:spLocks noGrp="1"/>
          </p:cNvSpPr>
          <p:nvPr>
            <p:ph type="title"/>
          </p:nvPr>
        </p:nvSpPr>
        <p:spPr>
          <a:xfrm>
            <a:off x="880542" y="245440"/>
            <a:ext cx="7425873" cy="1143000"/>
          </a:xfrm>
        </p:spPr>
        <p:txBody>
          <a:bodyPr>
            <a:normAutofit fontScale="90000"/>
          </a:bodyPr>
          <a:lstStyle/>
          <a:p>
            <a:pPr algn="ctr"/>
            <a:r>
              <a:rPr lang="en-US" dirty="0" smtClean="0"/>
              <a:t>Mechanisms of Evolution: </a:t>
            </a:r>
            <a:r>
              <a:rPr lang="en-US" sz="5111" dirty="0" smtClean="0"/>
              <a:t>Genetic Drift</a:t>
            </a:r>
            <a:endParaRPr lang="en-US" sz="5111" dirty="0"/>
          </a:p>
        </p:txBody>
      </p:sp>
      <p:sp>
        <p:nvSpPr>
          <p:cNvPr id="43011" name="AutoShape 3"/>
          <p:cNvSpPr>
            <a:spLocks noChangeArrowheads="1"/>
          </p:cNvSpPr>
          <p:nvPr/>
        </p:nvSpPr>
        <p:spPr bwMode="auto">
          <a:xfrm rot="566693">
            <a:off x="585681" y="2729704"/>
            <a:ext cx="1720096" cy="1626412"/>
          </a:xfrm>
          <a:prstGeom prst="lightningBolt">
            <a:avLst/>
          </a:prstGeom>
          <a:solidFill>
            <a:srgbClr val="FFFF00"/>
          </a:solidFill>
          <a:ln w="19050">
            <a:solidFill>
              <a:srgbClr val="FF0000"/>
            </a:solidFill>
            <a:miter lim="800000"/>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19" name="Oval 6"/>
          <p:cNvSpPr>
            <a:spLocks noChangeArrowheads="1"/>
          </p:cNvSpPr>
          <p:nvPr/>
        </p:nvSpPr>
        <p:spPr bwMode="auto">
          <a:xfrm>
            <a:off x="4882357" y="4207177"/>
            <a:ext cx="182562" cy="182562"/>
          </a:xfrm>
          <a:prstGeom prst="ellipse">
            <a:avLst/>
          </a:prstGeom>
          <a:solidFill>
            <a:srgbClr val="008000"/>
          </a:solidFill>
          <a:ln w="19050">
            <a:solidFill>
              <a:srgbClr val="008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1" name="Oval 6"/>
          <p:cNvSpPr>
            <a:spLocks noChangeArrowheads="1"/>
          </p:cNvSpPr>
          <p:nvPr/>
        </p:nvSpPr>
        <p:spPr bwMode="auto">
          <a:xfrm>
            <a:off x="4516438" y="3562327"/>
            <a:ext cx="182562" cy="182562"/>
          </a:xfrm>
          <a:prstGeom prst="ellipse">
            <a:avLst/>
          </a:prstGeom>
          <a:solidFill>
            <a:srgbClr val="008000"/>
          </a:solidFill>
          <a:ln w="19050">
            <a:solidFill>
              <a:srgbClr val="008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2" name="Oval 6"/>
          <p:cNvSpPr>
            <a:spLocks noChangeArrowheads="1"/>
          </p:cNvSpPr>
          <p:nvPr/>
        </p:nvSpPr>
        <p:spPr bwMode="auto">
          <a:xfrm>
            <a:off x="3924340" y="4123499"/>
            <a:ext cx="182562" cy="182562"/>
          </a:xfrm>
          <a:prstGeom prst="ellipse">
            <a:avLst/>
          </a:prstGeom>
          <a:solidFill>
            <a:srgbClr val="008000"/>
          </a:solidFill>
          <a:ln w="19050">
            <a:solidFill>
              <a:srgbClr val="008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Oval 2"/>
          <p:cNvSpPr>
            <a:spLocks noChangeArrowheads="1"/>
          </p:cNvSpPr>
          <p:nvPr/>
        </p:nvSpPr>
        <p:spPr bwMode="auto">
          <a:xfrm>
            <a:off x="3829221" y="3124206"/>
            <a:ext cx="1412083" cy="1488608"/>
          </a:xfrm>
          <a:prstGeom prst="ellipse">
            <a:avLst/>
          </a:prstGeom>
          <a:solidFill>
            <a:schemeClr val="bg1">
              <a:lumMod val="75000"/>
            </a:schemeClr>
          </a:solidFill>
          <a:ln w="6350">
            <a:noFill/>
            <a:round/>
            <a:headEnd/>
            <a:tailEnd/>
          </a:ln>
          <a:effectLst/>
        </p:spPr>
        <p:txBody>
          <a:bodyPr vert="horz" wrap="square" lIns="91440" tIns="91440" rIns="91440" bIns="91440" numCol="1" anchor="t" anchorCtr="0" compatLnSpc="1">
            <a:prstTxWarp prst="textNoShape">
              <a:avLst/>
            </a:prstTxWarp>
          </a:bodyPr>
          <a:lstStyle/>
          <a:p>
            <a:endParaRPr lang="en-US" dirty="0"/>
          </a:p>
        </p:txBody>
      </p:sp>
      <p:sp>
        <p:nvSpPr>
          <p:cNvPr id="39938" name="Oval 2"/>
          <p:cNvSpPr>
            <a:spLocks noChangeArrowheads="1"/>
          </p:cNvSpPr>
          <p:nvPr/>
        </p:nvSpPr>
        <p:spPr bwMode="auto">
          <a:xfrm>
            <a:off x="2947559" y="2276137"/>
            <a:ext cx="3225345" cy="3077634"/>
          </a:xfrm>
          <a:prstGeom prst="ellipse">
            <a:avLst/>
          </a:prstGeom>
          <a:no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39" name="Text Box 3"/>
          <p:cNvSpPr txBox="1">
            <a:spLocks noChangeArrowheads="1"/>
          </p:cNvSpPr>
          <p:nvPr/>
        </p:nvSpPr>
        <p:spPr bwMode="auto">
          <a:xfrm>
            <a:off x="3370822" y="2496465"/>
            <a:ext cx="2439317" cy="45720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808080"/>
                </a:solidFill>
                <a:effectLst/>
                <a:latin typeface="Arial" pitchFamily="-84" charset="0"/>
                <a:ea typeface="Times New Roman" pitchFamily="-84" charset="0"/>
              </a:rPr>
              <a:t>After Lightning</a:t>
            </a:r>
            <a:endParaRPr kumimoji="0" lang="en-US" sz="2000" b="0" i="0" u="none" strike="noStrike" cap="none" normalizeH="0" baseline="0" dirty="0">
              <a:ln>
                <a:noFill/>
              </a:ln>
              <a:solidFill>
                <a:srgbClr val="808080"/>
              </a:solidFill>
              <a:effectLst/>
              <a:latin typeface="Arial" pitchFamily="-84" charset="0"/>
              <a:ea typeface="Times New Roman" pitchFamily="-84" charset="0"/>
            </a:endParaRPr>
          </a:p>
        </p:txBody>
      </p:sp>
      <p:sp>
        <p:nvSpPr>
          <p:cNvPr id="39941" name="Oval 5"/>
          <p:cNvSpPr>
            <a:spLocks noChangeArrowheads="1"/>
          </p:cNvSpPr>
          <p:nvPr/>
        </p:nvSpPr>
        <p:spPr bwMode="auto">
          <a:xfrm>
            <a:off x="5270501" y="2953665"/>
            <a:ext cx="182562" cy="182563"/>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2" name="Oval 6"/>
          <p:cNvSpPr>
            <a:spLocks noChangeArrowheads="1"/>
          </p:cNvSpPr>
          <p:nvPr/>
        </p:nvSpPr>
        <p:spPr bwMode="auto">
          <a:xfrm>
            <a:off x="5268913" y="4239721"/>
            <a:ext cx="184150"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3" name="Oval 7"/>
          <p:cNvSpPr>
            <a:spLocks noChangeArrowheads="1"/>
          </p:cNvSpPr>
          <p:nvPr/>
        </p:nvSpPr>
        <p:spPr bwMode="auto">
          <a:xfrm>
            <a:off x="3876676" y="4534202"/>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5" name="Oval 9"/>
          <p:cNvSpPr>
            <a:spLocks noChangeArrowheads="1"/>
          </p:cNvSpPr>
          <p:nvPr/>
        </p:nvSpPr>
        <p:spPr bwMode="auto">
          <a:xfrm>
            <a:off x="3694113" y="3197201"/>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7" name="Oval 11"/>
          <p:cNvSpPr>
            <a:spLocks noChangeArrowheads="1"/>
          </p:cNvSpPr>
          <p:nvPr/>
        </p:nvSpPr>
        <p:spPr bwMode="auto">
          <a:xfrm>
            <a:off x="4516438" y="4868371"/>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9" name="Oval 13"/>
          <p:cNvSpPr>
            <a:spLocks noChangeArrowheads="1"/>
          </p:cNvSpPr>
          <p:nvPr/>
        </p:nvSpPr>
        <p:spPr bwMode="auto">
          <a:xfrm>
            <a:off x="5087939" y="4685809"/>
            <a:ext cx="182562"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51" name="Oval 15"/>
          <p:cNvSpPr>
            <a:spLocks noChangeArrowheads="1"/>
          </p:cNvSpPr>
          <p:nvPr/>
        </p:nvSpPr>
        <p:spPr bwMode="auto">
          <a:xfrm>
            <a:off x="5605463" y="3379764"/>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52" name="Oval 16"/>
          <p:cNvSpPr>
            <a:spLocks noChangeArrowheads="1"/>
          </p:cNvSpPr>
          <p:nvPr/>
        </p:nvSpPr>
        <p:spPr bwMode="auto">
          <a:xfrm>
            <a:off x="3511551" y="4024615"/>
            <a:ext cx="182562"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0" name="Title 2"/>
          <p:cNvSpPr>
            <a:spLocks noGrp="1"/>
          </p:cNvSpPr>
          <p:nvPr>
            <p:ph type="title"/>
          </p:nvPr>
        </p:nvSpPr>
        <p:spPr>
          <a:xfrm>
            <a:off x="880542" y="245440"/>
            <a:ext cx="7425873" cy="1143000"/>
          </a:xfrm>
        </p:spPr>
        <p:txBody>
          <a:bodyPr>
            <a:normAutofit fontScale="90000"/>
          </a:bodyPr>
          <a:lstStyle/>
          <a:p>
            <a:pPr algn="ctr"/>
            <a:r>
              <a:rPr lang="en-US" dirty="0" smtClean="0"/>
              <a:t>Mechanisms of Evolution: </a:t>
            </a:r>
            <a:r>
              <a:rPr lang="en-US" sz="5111" dirty="0" smtClean="0"/>
              <a:t>Genetic Drift</a:t>
            </a:r>
            <a:endParaRPr lang="en-US" sz="5111" dirty="0"/>
          </a:p>
        </p:txBody>
      </p:sp>
      <p:sp>
        <p:nvSpPr>
          <p:cNvPr id="43011" name="AutoShape 3"/>
          <p:cNvSpPr>
            <a:spLocks noChangeArrowheads="1"/>
          </p:cNvSpPr>
          <p:nvPr/>
        </p:nvSpPr>
        <p:spPr bwMode="auto">
          <a:xfrm rot="566693">
            <a:off x="2969173" y="1805807"/>
            <a:ext cx="1720096" cy="1626412"/>
          </a:xfrm>
          <a:prstGeom prst="lightningBolt">
            <a:avLst/>
          </a:prstGeom>
          <a:solidFill>
            <a:srgbClr val="FFFF00">
              <a:alpha val="50000"/>
            </a:srgbClr>
          </a:solidFill>
          <a:ln w="19050">
            <a:solidFill>
              <a:srgbClr val="FF0000"/>
            </a:solidFill>
            <a:miter lim="800000"/>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Oval 2"/>
          <p:cNvSpPr>
            <a:spLocks noChangeArrowheads="1"/>
          </p:cNvSpPr>
          <p:nvPr/>
        </p:nvSpPr>
        <p:spPr bwMode="auto">
          <a:xfrm>
            <a:off x="2947559" y="2276137"/>
            <a:ext cx="3225345" cy="3077634"/>
          </a:xfrm>
          <a:prstGeom prst="ellipse">
            <a:avLst/>
          </a:prstGeom>
          <a:no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39" name="Text Box 3"/>
          <p:cNvSpPr txBox="1">
            <a:spLocks noChangeArrowheads="1"/>
          </p:cNvSpPr>
          <p:nvPr/>
        </p:nvSpPr>
        <p:spPr bwMode="auto">
          <a:xfrm>
            <a:off x="3370822" y="2496465"/>
            <a:ext cx="2439317" cy="45720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dirty="0" smtClean="0">
                <a:solidFill>
                  <a:srgbClr val="808080"/>
                </a:solidFill>
                <a:latin typeface="Arial" pitchFamily="-84" charset="0"/>
                <a:ea typeface="Times New Roman" pitchFamily="-84" charset="0"/>
              </a:rPr>
              <a:t>Many Generations Later</a:t>
            </a:r>
            <a:endParaRPr kumimoji="0" lang="en-US" sz="2000" b="0" i="0" u="none" strike="noStrike" cap="none" normalizeH="0" baseline="0" dirty="0">
              <a:ln>
                <a:noFill/>
              </a:ln>
              <a:solidFill>
                <a:srgbClr val="808080"/>
              </a:solidFill>
              <a:effectLst/>
              <a:latin typeface="Arial" pitchFamily="-84" charset="0"/>
              <a:ea typeface="Times New Roman" pitchFamily="-84" charset="0"/>
            </a:endParaRPr>
          </a:p>
        </p:txBody>
      </p:sp>
      <p:sp>
        <p:nvSpPr>
          <p:cNvPr id="39941" name="Oval 5"/>
          <p:cNvSpPr>
            <a:spLocks noChangeArrowheads="1"/>
          </p:cNvSpPr>
          <p:nvPr/>
        </p:nvSpPr>
        <p:spPr bwMode="auto">
          <a:xfrm>
            <a:off x="4333876" y="3562327"/>
            <a:ext cx="182562" cy="182563"/>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2" name="Oval 6"/>
          <p:cNvSpPr>
            <a:spLocks noChangeArrowheads="1"/>
          </p:cNvSpPr>
          <p:nvPr/>
        </p:nvSpPr>
        <p:spPr bwMode="auto">
          <a:xfrm>
            <a:off x="5268913" y="4239721"/>
            <a:ext cx="184150"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3" name="Oval 7"/>
          <p:cNvSpPr>
            <a:spLocks noChangeArrowheads="1"/>
          </p:cNvSpPr>
          <p:nvPr/>
        </p:nvSpPr>
        <p:spPr bwMode="auto">
          <a:xfrm>
            <a:off x="3876676" y="4534202"/>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5" name="Oval 9"/>
          <p:cNvSpPr>
            <a:spLocks noChangeArrowheads="1"/>
          </p:cNvSpPr>
          <p:nvPr/>
        </p:nvSpPr>
        <p:spPr bwMode="auto">
          <a:xfrm>
            <a:off x="3694113" y="3197201"/>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7" name="Oval 11"/>
          <p:cNvSpPr>
            <a:spLocks noChangeArrowheads="1"/>
          </p:cNvSpPr>
          <p:nvPr/>
        </p:nvSpPr>
        <p:spPr bwMode="auto">
          <a:xfrm>
            <a:off x="4516438" y="4868371"/>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9" name="Oval 13"/>
          <p:cNvSpPr>
            <a:spLocks noChangeArrowheads="1"/>
          </p:cNvSpPr>
          <p:nvPr/>
        </p:nvSpPr>
        <p:spPr bwMode="auto">
          <a:xfrm>
            <a:off x="5087939" y="4685809"/>
            <a:ext cx="182562"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51" name="Oval 15"/>
          <p:cNvSpPr>
            <a:spLocks noChangeArrowheads="1"/>
          </p:cNvSpPr>
          <p:nvPr/>
        </p:nvSpPr>
        <p:spPr bwMode="auto">
          <a:xfrm>
            <a:off x="4996657" y="3471045"/>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52" name="Oval 16"/>
          <p:cNvSpPr>
            <a:spLocks noChangeArrowheads="1"/>
          </p:cNvSpPr>
          <p:nvPr/>
        </p:nvSpPr>
        <p:spPr bwMode="auto">
          <a:xfrm>
            <a:off x="3511551" y="4024615"/>
            <a:ext cx="182562"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0" name="Title 2"/>
          <p:cNvSpPr>
            <a:spLocks noGrp="1"/>
          </p:cNvSpPr>
          <p:nvPr>
            <p:ph type="title"/>
          </p:nvPr>
        </p:nvSpPr>
        <p:spPr>
          <a:xfrm>
            <a:off x="880542" y="245440"/>
            <a:ext cx="7425873" cy="1143000"/>
          </a:xfrm>
        </p:spPr>
        <p:txBody>
          <a:bodyPr>
            <a:normAutofit fontScale="90000"/>
          </a:bodyPr>
          <a:lstStyle/>
          <a:p>
            <a:pPr algn="ctr"/>
            <a:r>
              <a:rPr lang="en-US" dirty="0" smtClean="0"/>
              <a:t>Mechanisms of Evolution: </a:t>
            </a:r>
            <a:r>
              <a:rPr lang="en-US" sz="5111" dirty="0" smtClean="0"/>
              <a:t>Genetic Drift</a:t>
            </a:r>
            <a:endParaRPr lang="en-US" sz="5111" dirty="0"/>
          </a:p>
        </p:txBody>
      </p:sp>
      <p:sp>
        <p:nvSpPr>
          <p:cNvPr id="15" name="Oval 5"/>
          <p:cNvSpPr>
            <a:spLocks noChangeArrowheads="1"/>
          </p:cNvSpPr>
          <p:nvPr/>
        </p:nvSpPr>
        <p:spPr bwMode="auto">
          <a:xfrm>
            <a:off x="4486276" y="4079702"/>
            <a:ext cx="182562" cy="182563"/>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16" name="Oval 7"/>
          <p:cNvSpPr>
            <a:spLocks noChangeArrowheads="1"/>
          </p:cNvSpPr>
          <p:nvPr/>
        </p:nvSpPr>
        <p:spPr bwMode="auto">
          <a:xfrm>
            <a:off x="5627576" y="3197201"/>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p:cNvSpPr>
            <a:spLocks noGrp="1"/>
          </p:cNvSpPr>
          <p:nvPr>
            <p:ph idx="1"/>
          </p:nvPr>
        </p:nvSpPr>
        <p:spPr>
          <a:xfrm>
            <a:off x="390525" y="1538478"/>
            <a:ext cx="8229600" cy="4525963"/>
          </a:xfrm>
        </p:spPr>
        <p:txBody>
          <a:bodyPr>
            <a:normAutofit lnSpcReduction="10000"/>
          </a:bodyPr>
          <a:lstStyle/>
          <a:p>
            <a:pPr marL="393192" lvl="1" indent="0">
              <a:buNone/>
            </a:pPr>
            <a:endParaRPr lang="en-US" sz="2000" dirty="0"/>
          </a:p>
          <a:p>
            <a:pPr marL="68580" indent="0">
              <a:buNone/>
              <a:defRPr/>
            </a:pPr>
            <a:endParaRPr lang="en-US" sz="1100" dirty="0"/>
          </a:p>
          <a:p>
            <a:pPr indent="-274320">
              <a:buFont typeface="Wingdings 2" pitchFamily="18" charset="2"/>
              <a:buChar char=""/>
              <a:defRPr/>
            </a:pPr>
            <a:r>
              <a:rPr lang="en-US" sz="2800" dirty="0" smtClean="0"/>
              <a:t>Real-World Examples:</a:t>
            </a:r>
          </a:p>
          <a:p>
            <a:pPr lvl="1"/>
            <a:endParaRPr lang="en-US" sz="1050" dirty="0" smtClean="0"/>
          </a:p>
          <a:p>
            <a:pPr marL="393192" lvl="1" indent="0">
              <a:buNone/>
            </a:pPr>
            <a:r>
              <a:rPr lang="en-US" dirty="0" smtClean="0">
                <a:hlinkClick r:id="rId3"/>
              </a:rPr>
              <a:t>http://www.bio.georgiasouthern.edu/bio-home/harvey/lect/lectures.html?flnm=nsln&amp;ttl=Population%20change%20and%20natural%20selection&amp;ccode=el&amp;mda=scrn</a:t>
            </a:r>
            <a:endParaRPr lang="en-US" dirty="0" smtClean="0"/>
          </a:p>
          <a:p>
            <a:pPr lvl="1"/>
            <a:endParaRPr lang="en-US" sz="1050" dirty="0"/>
          </a:p>
          <a:p>
            <a:pPr marL="393192" lvl="1" indent="0">
              <a:buNone/>
            </a:pPr>
            <a:r>
              <a:rPr lang="en-US" dirty="0" smtClean="0">
                <a:hlinkClick r:id="rId4"/>
              </a:rPr>
              <a:t>http://highered.mcgraw-hill.com/sites/dl/free/0072835125/126997/animation45.html</a:t>
            </a:r>
            <a:endParaRPr lang="en-US" dirty="0" smtClean="0"/>
          </a:p>
          <a:p>
            <a:pPr>
              <a:buNone/>
            </a:pPr>
            <a:endParaRPr lang="en-US" dirty="0" smtClean="0"/>
          </a:p>
          <a:p>
            <a:pPr>
              <a:buNone/>
            </a:pPr>
            <a:endParaRPr lang="en-US" dirty="0"/>
          </a:p>
        </p:txBody>
      </p:sp>
      <p:sp>
        <p:nvSpPr>
          <p:cNvPr id="20" name="Title 2"/>
          <p:cNvSpPr>
            <a:spLocks noGrp="1"/>
          </p:cNvSpPr>
          <p:nvPr>
            <p:ph type="title"/>
          </p:nvPr>
        </p:nvSpPr>
        <p:spPr/>
        <p:txBody>
          <a:bodyPr>
            <a:normAutofit fontScale="90000"/>
          </a:bodyPr>
          <a:lstStyle/>
          <a:p>
            <a:pPr algn="ctr"/>
            <a:r>
              <a:rPr lang="en-US" dirty="0" smtClean="0"/>
              <a:t>Mechanisms of Evolution: </a:t>
            </a:r>
            <a:br>
              <a:rPr lang="en-US" dirty="0" smtClean="0"/>
            </a:br>
            <a:r>
              <a:rPr lang="en-US" dirty="0" smtClean="0"/>
              <a:t>Genetic Drift</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Oval 2"/>
          <p:cNvSpPr>
            <a:spLocks noChangeArrowheads="1"/>
          </p:cNvSpPr>
          <p:nvPr/>
        </p:nvSpPr>
        <p:spPr bwMode="auto">
          <a:xfrm>
            <a:off x="2947559" y="2276137"/>
            <a:ext cx="3225345" cy="3077634"/>
          </a:xfrm>
          <a:prstGeom prst="ellipse">
            <a:avLst/>
          </a:prstGeom>
          <a:no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39" name="Text Box 3"/>
          <p:cNvSpPr txBox="1">
            <a:spLocks noChangeArrowheads="1"/>
          </p:cNvSpPr>
          <p:nvPr/>
        </p:nvSpPr>
        <p:spPr bwMode="auto">
          <a:xfrm>
            <a:off x="3370822" y="2496465"/>
            <a:ext cx="2439317" cy="45720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808080"/>
                </a:solidFill>
                <a:effectLst/>
                <a:latin typeface="Arial" pitchFamily="-84" charset="0"/>
                <a:ea typeface="Times New Roman" pitchFamily="-84" charset="0"/>
              </a:rPr>
              <a:t>Original Population</a:t>
            </a:r>
          </a:p>
        </p:txBody>
      </p:sp>
      <p:sp>
        <p:nvSpPr>
          <p:cNvPr id="39941" name="Oval 5"/>
          <p:cNvSpPr>
            <a:spLocks noChangeArrowheads="1"/>
          </p:cNvSpPr>
          <p:nvPr/>
        </p:nvSpPr>
        <p:spPr bwMode="auto">
          <a:xfrm>
            <a:off x="5514182" y="3197202"/>
            <a:ext cx="182562" cy="182563"/>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7" name="Oval 11"/>
          <p:cNvSpPr>
            <a:spLocks noChangeArrowheads="1"/>
          </p:cNvSpPr>
          <p:nvPr/>
        </p:nvSpPr>
        <p:spPr bwMode="auto">
          <a:xfrm>
            <a:off x="4539215" y="4389739"/>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8" name="Oval 12"/>
          <p:cNvSpPr>
            <a:spLocks noChangeArrowheads="1"/>
          </p:cNvSpPr>
          <p:nvPr/>
        </p:nvSpPr>
        <p:spPr bwMode="auto">
          <a:xfrm>
            <a:off x="4196557" y="3659491"/>
            <a:ext cx="182562" cy="182562"/>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9" name="Oval 13"/>
          <p:cNvSpPr>
            <a:spLocks noChangeArrowheads="1"/>
          </p:cNvSpPr>
          <p:nvPr/>
        </p:nvSpPr>
        <p:spPr bwMode="auto">
          <a:xfrm>
            <a:off x="5087939" y="4685809"/>
            <a:ext cx="182562"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50" name="Oval 14"/>
          <p:cNvSpPr>
            <a:spLocks noChangeArrowheads="1"/>
          </p:cNvSpPr>
          <p:nvPr/>
        </p:nvSpPr>
        <p:spPr bwMode="auto">
          <a:xfrm>
            <a:off x="4721778" y="3842053"/>
            <a:ext cx="182563"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52" name="Oval 16"/>
          <p:cNvSpPr>
            <a:spLocks noChangeArrowheads="1"/>
          </p:cNvSpPr>
          <p:nvPr/>
        </p:nvSpPr>
        <p:spPr bwMode="auto">
          <a:xfrm>
            <a:off x="3511551" y="4024615"/>
            <a:ext cx="182562"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0" name="Title 2"/>
          <p:cNvSpPr>
            <a:spLocks noGrp="1"/>
          </p:cNvSpPr>
          <p:nvPr>
            <p:ph type="title"/>
          </p:nvPr>
        </p:nvSpPr>
        <p:spPr>
          <a:xfrm>
            <a:off x="880542" y="245440"/>
            <a:ext cx="7425873" cy="1143000"/>
          </a:xfrm>
        </p:spPr>
        <p:txBody>
          <a:bodyPr>
            <a:normAutofit fontScale="90000"/>
          </a:bodyPr>
          <a:lstStyle/>
          <a:p>
            <a:pPr algn="ctr"/>
            <a:r>
              <a:rPr lang="en-US" dirty="0" smtClean="0"/>
              <a:t>Mechanisms of Evolution: </a:t>
            </a:r>
            <a:r>
              <a:rPr lang="en-US" sz="5111" dirty="0" smtClean="0"/>
              <a:t>Artificial Selection</a:t>
            </a:r>
            <a:endParaRPr lang="en-US" sz="5111" dirty="0"/>
          </a:p>
        </p:txBody>
      </p:sp>
      <p:sp>
        <p:nvSpPr>
          <p:cNvPr id="23" name="Oval 6"/>
          <p:cNvSpPr>
            <a:spLocks noChangeArrowheads="1"/>
          </p:cNvSpPr>
          <p:nvPr/>
        </p:nvSpPr>
        <p:spPr bwMode="auto">
          <a:xfrm>
            <a:off x="5361782" y="3744889"/>
            <a:ext cx="182562" cy="182562"/>
          </a:xfrm>
          <a:prstGeom prst="ellipse">
            <a:avLst/>
          </a:prstGeom>
          <a:solidFill>
            <a:srgbClr val="008000"/>
          </a:solidFill>
          <a:ln w="19050">
            <a:solidFill>
              <a:srgbClr val="008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4" name="Oval 14"/>
          <p:cNvSpPr>
            <a:spLocks noChangeArrowheads="1"/>
          </p:cNvSpPr>
          <p:nvPr/>
        </p:nvSpPr>
        <p:spPr bwMode="auto">
          <a:xfrm>
            <a:off x="3370822" y="3197202"/>
            <a:ext cx="182563"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5" name="Oval 14"/>
          <p:cNvSpPr>
            <a:spLocks noChangeArrowheads="1"/>
          </p:cNvSpPr>
          <p:nvPr/>
        </p:nvSpPr>
        <p:spPr bwMode="auto">
          <a:xfrm>
            <a:off x="3844378" y="3349602"/>
            <a:ext cx="182563"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6" name="Oval 14"/>
          <p:cNvSpPr>
            <a:spLocks noChangeArrowheads="1"/>
          </p:cNvSpPr>
          <p:nvPr/>
        </p:nvSpPr>
        <p:spPr bwMode="auto">
          <a:xfrm>
            <a:off x="5696744" y="4024615"/>
            <a:ext cx="182563"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7" name="Oval 6"/>
          <p:cNvSpPr>
            <a:spLocks noChangeArrowheads="1"/>
          </p:cNvSpPr>
          <p:nvPr/>
        </p:nvSpPr>
        <p:spPr bwMode="auto">
          <a:xfrm>
            <a:off x="3279541" y="3653608"/>
            <a:ext cx="182562" cy="182562"/>
          </a:xfrm>
          <a:prstGeom prst="ellipse">
            <a:avLst/>
          </a:prstGeom>
          <a:solidFill>
            <a:srgbClr val="008000"/>
          </a:solidFill>
          <a:ln w="19050">
            <a:solidFill>
              <a:srgbClr val="008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9" name="Oval 14"/>
          <p:cNvSpPr>
            <a:spLocks noChangeArrowheads="1"/>
          </p:cNvSpPr>
          <p:nvPr/>
        </p:nvSpPr>
        <p:spPr bwMode="auto">
          <a:xfrm>
            <a:off x="4026941" y="4045475"/>
            <a:ext cx="182563"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0" name="Oval 14"/>
          <p:cNvSpPr>
            <a:spLocks noChangeArrowheads="1"/>
          </p:cNvSpPr>
          <p:nvPr/>
        </p:nvSpPr>
        <p:spPr bwMode="auto">
          <a:xfrm>
            <a:off x="4149178" y="4588738"/>
            <a:ext cx="182563"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1" name="Oval 14"/>
          <p:cNvSpPr>
            <a:spLocks noChangeArrowheads="1"/>
          </p:cNvSpPr>
          <p:nvPr/>
        </p:nvSpPr>
        <p:spPr bwMode="auto">
          <a:xfrm>
            <a:off x="4932570" y="3410493"/>
            <a:ext cx="182563"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2" name="Oval 14"/>
          <p:cNvSpPr>
            <a:spLocks noChangeArrowheads="1"/>
          </p:cNvSpPr>
          <p:nvPr/>
        </p:nvSpPr>
        <p:spPr bwMode="auto">
          <a:xfrm>
            <a:off x="4996657" y="4207177"/>
            <a:ext cx="182563"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3" name="Oval 14"/>
          <p:cNvSpPr>
            <a:spLocks noChangeArrowheads="1"/>
          </p:cNvSpPr>
          <p:nvPr/>
        </p:nvSpPr>
        <p:spPr bwMode="auto">
          <a:xfrm>
            <a:off x="4471854" y="3154121"/>
            <a:ext cx="182563"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pic>
        <p:nvPicPr>
          <p:cNvPr id="34" name="Picture 33" descr="ttp://upload.wikimedia.org/wikipedia/commons/c/cd/Stick_Figure.jpg"/>
          <p:cNvPicPr/>
          <p:nvPr/>
        </p:nvPicPr>
        <p:blipFill>
          <a:blip r:embed="rId2" cstate="print"/>
          <a:srcRect/>
          <a:stretch>
            <a:fillRect/>
          </a:stretch>
        </p:blipFill>
        <p:spPr bwMode="auto">
          <a:xfrm>
            <a:off x="1085728" y="2953665"/>
            <a:ext cx="1090785" cy="1928763"/>
          </a:xfrm>
          <a:prstGeom prst="rect">
            <a:avLst/>
          </a:prstGeom>
          <a:noFill/>
          <a:ln w="9525">
            <a:noFill/>
            <a:miter lim="800000"/>
            <a:headEnd/>
            <a:tailEnd/>
          </a:ln>
        </p:spPr>
      </p:pic>
      <p:sp>
        <p:nvSpPr>
          <p:cNvPr id="35" name="Oval 6"/>
          <p:cNvSpPr>
            <a:spLocks noChangeArrowheads="1"/>
          </p:cNvSpPr>
          <p:nvPr/>
        </p:nvSpPr>
        <p:spPr bwMode="auto">
          <a:xfrm>
            <a:off x="1814286" y="3971685"/>
            <a:ext cx="136157" cy="147579"/>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6" name="Oval 10"/>
          <p:cNvSpPr>
            <a:spLocks noChangeArrowheads="1"/>
          </p:cNvSpPr>
          <p:nvPr/>
        </p:nvSpPr>
        <p:spPr bwMode="auto">
          <a:xfrm>
            <a:off x="1305791" y="3950271"/>
            <a:ext cx="136158" cy="147580"/>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0975" y="396874"/>
            <a:ext cx="8229600" cy="1521505"/>
          </a:xfrm>
        </p:spPr>
        <p:txBody>
          <a:bodyPr>
            <a:normAutofit/>
          </a:bodyPr>
          <a:lstStyle/>
          <a:p>
            <a:pPr algn="ctr"/>
            <a:r>
              <a:rPr lang="en-US" sz="4400" dirty="0" smtClean="0"/>
              <a:t>Video of Darwin</a:t>
            </a:r>
            <a:endParaRPr lang="en-US" dirty="0"/>
          </a:p>
        </p:txBody>
      </p:sp>
      <p:sp>
        <p:nvSpPr>
          <p:cNvPr id="4" name="Content Placeholder 3"/>
          <p:cNvSpPr>
            <a:spLocks noGrp="1"/>
          </p:cNvSpPr>
          <p:nvPr>
            <p:ph idx="1"/>
          </p:nvPr>
        </p:nvSpPr>
        <p:spPr/>
        <p:txBody>
          <a:bodyPr/>
          <a:lstStyle/>
          <a:p>
            <a:r>
              <a:rPr lang="en-US" dirty="0" smtClean="0">
                <a:hlinkClick r:id="rId3"/>
              </a:rPr>
              <a:t>http://www.wfisd.net/Page/13303</a:t>
            </a:r>
            <a:endParaRPr lang="en-US"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Oval 2"/>
          <p:cNvSpPr>
            <a:spLocks noChangeArrowheads="1"/>
          </p:cNvSpPr>
          <p:nvPr/>
        </p:nvSpPr>
        <p:spPr bwMode="auto">
          <a:xfrm>
            <a:off x="2947559" y="2276137"/>
            <a:ext cx="3225345" cy="3077634"/>
          </a:xfrm>
          <a:prstGeom prst="ellipse">
            <a:avLst/>
          </a:prstGeom>
          <a:no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39" name="Text Box 3"/>
          <p:cNvSpPr txBox="1">
            <a:spLocks noChangeArrowheads="1"/>
          </p:cNvSpPr>
          <p:nvPr/>
        </p:nvSpPr>
        <p:spPr bwMode="auto">
          <a:xfrm>
            <a:off x="3370822" y="2496465"/>
            <a:ext cx="2439317" cy="45720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808080"/>
                </a:solidFill>
                <a:effectLst/>
                <a:latin typeface="Arial" pitchFamily="-84" charset="0"/>
                <a:ea typeface="Times New Roman" pitchFamily="-84" charset="0"/>
              </a:rPr>
              <a:t>Many Generations Later</a:t>
            </a:r>
            <a:endParaRPr kumimoji="0" lang="en-US" sz="2000" b="0" i="0" u="none" strike="noStrike" cap="none" normalizeH="0" baseline="0" dirty="0">
              <a:ln>
                <a:noFill/>
              </a:ln>
              <a:solidFill>
                <a:srgbClr val="808080"/>
              </a:solidFill>
              <a:effectLst/>
              <a:latin typeface="Arial" pitchFamily="-84" charset="0"/>
              <a:ea typeface="Times New Roman" pitchFamily="-84" charset="0"/>
            </a:endParaRPr>
          </a:p>
        </p:txBody>
      </p:sp>
      <p:sp>
        <p:nvSpPr>
          <p:cNvPr id="39941" name="Oval 5"/>
          <p:cNvSpPr>
            <a:spLocks noChangeArrowheads="1"/>
          </p:cNvSpPr>
          <p:nvPr/>
        </p:nvSpPr>
        <p:spPr bwMode="auto">
          <a:xfrm>
            <a:off x="5514182" y="3197202"/>
            <a:ext cx="182562" cy="182563"/>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7" name="Oval 11"/>
          <p:cNvSpPr>
            <a:spLocks noChangeArrowheads="1"/>
          </p:cNvSpPr>
          <p:nvPr/>
        </p:nvSpPr>
        <p:spPr bwMode="auto">
          <a:xfrm>
            <a:off x="4539215" y="4389739"/>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8" name="Oval 12"/>
          <p:cNvSpPr>
            <a:spLocks noChangeArrowheads="1"/>
          </p:cNvSpPr>
          <p:nvPr/>
        </p:nvSpPr>
        <p:spPr bwMode="auto">
          <a:xfrm>
            <a:off x="4196557" y="3659491"/>
            <a:ext cx="182562" cy="182562"/>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9" name="Oval 13"/>
          <p:cNvSpPr>
            <a:spLocks noChangeArrowheads="1"/>
          </p:cNvSpPr>
          <p:nvPr/>
        </p:nvSpPr>
        <p:spPr bwMode="auto">
          <a:xfrm>
            <a:off x="5087939" y="4685809"/>
            <a:ext cx="182562"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52" name="Oval 16"/>
          <p:cNvSpPr>
            <a:spLocks noChangeArrowheads="1"/>
          </p:cNvSpPr>
          <p:nvPr/>
        </p:nvSpPr>
        <p:spPr bwMode="auto">
          <a:xfrm>
            <a:off x="3511551" y="4024615"/>
            <a:ext cx="182562"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0" name="Title 2"/>
          <p:cNvSpPr>
            <a:spLocks noGrp="1"/>
          </p:cNvSpPr>
          <p:nvPr>
            <p:ph type="title"/>
          </p:nvPr>
        </p:nvSpPr>
        <p:spPr>
          <a:xfrm>
            <a:off x="880542" y="245440"/>
            <a:ext cx="7425873" cy="1143000"/>
          </a:xfrm>
        </p:spPr>
        <p:txBody>
          <a:bodyPr>
            <a:normAutofit fontScale="90000"/>
          </a:bodyPr>
          <a:lstStyle/>
          <a:p>
            <a:pPr algn="ctr"/>
            <a:r>
              <a:rPr lang="en-US" dirty="0" smtClean="0"/>
              <a:t>Mechanisms of Evolution: </a:t>
            </a:r>
            <a:r>
              <a:rPr lang="en-US" sz="5111" dirty="0" smtClean="0"/>
              <a:t>Artificial Selection</a:t>
            </a:r>
            <a:endParaRPr lang="en-US" sz="5111" dirty="0"/>
          </a:p>
        </p:txBody>
      </p:sp>
      <p:sp>
        <p:nvSpPr>
          <p:cNvPr id="23" name="Oval 6"/>
          <p:cNvSpPr>
            <a:spLocks noChangeArrowheads="1"/>
          </p:cNvSpPr>
          <p:nvPr/>
        </p:nvSpPr>
        <p:spPr bwMode="auto">
          <a:xfrm>
            <a:off x="5361782" y="3744889"/>
            <a:ext cx="182562" cy="182562"/>
          </a:xfrm>
          <a:prstGeom prst="ellipse">
            <a:avLst/>
          </a:prstGeom>
          <a:solidFill>
            <a:srgbClr val="008000"/>
          </a:solidFill>
          <a:ln w="19050">
            <a:solidFill>
              <a:srgbClr val="008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7" name="Oval 6"/>
          <p:cNvSpPr>
            <a:spLocks noChangeArrowheads="1"/>
          </p:cNvSpPr>
          <p:nvPr/>
        </p:nvSpPr>
        <p:spPr bwMode="auto">
          <a:xfrm>
            <a:off x="3279541" y="3653608"/>
            <a:ext cx="182562" cy="182562"/>
          </a:xfrm>
          <a:prstGeom prst="ellipse">
            <a:avLst/>
          </a:prstGeom>
          <a:solidFill>
            <a:srgbClr val="008000"/>
          </a:solidFill>
          <a:ln w="19050">
            <a:solidFill>
              <a:srgbClr val="008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5" name="Oval 6"/>
          <p:cNvSpPr>
            <a:spLocks noChangeArrowheads="1"/>
          </p:cNvSpPr>
          <p:nvPr/>
        </p:nvSpPr>
        <p:spPr bwMode="auto">
          <a:xfrm>
            <a:off x="5422901" y="4389739"/>
            <a:ext cx="182562" cy="182562"/>
          </a:xfrm>
          <a:prstGeom prst="ellipse">
            <a:avLst/>
          </a:prstGeom>
          <a:solidFill>
            <a:srgbClr val="008000"/>
          </a:solidFill>
          <a:ln w="19050">
            <a:solidFill>
              <a:srgbClr val="008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6" name="Oval 10"/>
          <p:cNvSpPr>
            <a:spLocks noChangeArrowheads="1"/>
          </p:cNvSpPr>
          <p:nvPr/>
        </p:nvSpPr>
        <p:spPr bwMode="auto">
          <a:xfrm>
            <a:off x="3661815" y="4503246"/>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8" name="Oval 6"/>
          <p:cNvSpPr>
            <a:spLocks noChangeArrowheads="1"/>
          </p:cNvSpPr>
          <p:nvPr/>
        </p:nvSpPr>
        <p:spPr bwMode="auto">
          <a:xfrm>
            <a:off x="4745084" y="3467977"/>
            <a:ext cx="182562" cy="182562"/>
          </a:xfrm>
          <a:prstGeom prst="ellipse">
            <a:avLst/>
          </a:prstGeom>
          <a:solidFill>
            <a:srgbClr val="008000"/>
          </a:solidFill>
          <a:ln w="19050">
            <a:solidFill>
              <a:srgbClr val="008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7" name="Oval 12"/>
          <p:cNvSpPr>
            <a:spLocks noChangeArrowheads="1"/>
          </p:cNvSpPr>
          <p:nvPr/>
        </p:nvSpPr>
        <p:spPr bwMode="auto">
          <a:xfrm>
            <a:off x="3812377" y="3454131"/>
            <a:ext cx="182562" cy="182562"/>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8" name="Oval 6"/>
          <p:cNvSpPr>
            <a:spLocks noChangeArrowheads="1"/>
          </p:cNvSpPr>
          <p:nvPr/>
        </p:nvSpPr>
        <p:spPr bwMode="auto">
          <a:xfrm>
            <a:off x="3431941" y="3197816"/>
            <a:ext cx="182562" cy="182562"/>
          </a:xfrm>
          <a:prstGeom prst="ellipse">
            <a:avLst/>
          </a:prstGeom>
          <a:solidFill>
            <a:srgbClr val="008000"/>
          </a:solidFill>
          <a:ln w="19050">
            <a:solidFill>
              <a:srgbClr val="008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 name="Oval 6"/>
          <p:cNvSpPr>
            <a:spLocks noChangeArrowheads="1"/>
          </p:cNvSpPr>
          <p:nvPr/>
        </p:nvSpPr>
        <p:spPr bwMode="auto">
          <a:xfrm>
            <a:off x="4236811" y="4736184"/>
            <a:ext cx="182562" cy="182562"/>
          </a:xfrm>
          <a:prstGeom prst="ellipse">
            <a:avLst/>
          </a:prstGeom>
          <a:solidFill>
            <a:srgbClr val="008000"/>
          </a:solidFill>
          <a:ln w="19050">
            <a:solidFill>
              <a:srgbClr val="008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40" name="Oval 12"/>
          <p:cNvSpPr>
            <a:spLocks noChangeArrowheads="1"/>
          </p:cNvSpPr>
          <p:nvPr/>
        </p:nvSpPr>
        <p:spPr bwMode="auto">
          <a:xfrm>
            <a:off x="4921309" y="3811891"/>
            <a:ext cx="182562" cy="182562"/>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41" name="Oval 12"/>
          <p:cNvSpPr>
            <a:spLocks noChangeArrowheads="1"/>
          </p:cNvSpPr>
          <p:nvPr/>
        </p:nvSpPr>
        <p:spPr bwMode="auto">
          <a:xfrm>
            <a:off x="5055823" y="4178947"/>
            <a:ext cx="182562" cy="182562"/>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42" name="Oval 6"/>
          <p:cNvSpPr>
            <a:spLocks noChangeArrowheads="1"/>
          </p:cNvSpPr>
          <p:nvPr/>
        </p:nvSpPr>
        <p:spPr bwMode="auto">
          <a:xfrm>
            <a:off x="4090763" y="4148603"/>
            <a:ext cx="182562" cy="182562"/>
          </a:xfrm>
          <a:prstGeom prst="ellipse">
            <a:avLst/>
          </a:prstGeom>
          <a:solidFill>
            <a:srgbClr val="008000"/>
          </a:solidFill>
          <a:ln w="19050">
            <a:solidFill>
              <a:srgbClr val="008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p:cNvSpPr>
            <a:spLocks noGrp="1"/>
          </p:cNvSpPr>
          <p:nvPr>
            <p:ph idx="1"/>
          </p:nvPr>
        </p:nvSpPr>
        <p:spPr>
          <a:xfrm>
            <a:off x="247650" y="1862328"/>
            <a:ext cx="8229600" cy="4525963"/>
          </a:xfrm>
        </p:spPr>
        <p:txBody>
          <a:bodyPr/>
          <a:lstStyle/>
          <a:p>
            <a:pPr marL="393192" lvl="1" indent="0">
              <a:buNone/>
            </a:pPr>
            <a:endParaRPr lang="en-US" sz="2000" dirty="0"/>
          </a:p>
          <a:p>
            <a:pPr marL="68580" indent="0">
              <a:buNone/>
              <a:defRPr/>
            </a:pPr>
            <a:endParaRPr lang="en-US" sz="1100" dirty="0"/>
          </a:p>
          <a:p>
            <a:pPr indent="-274320">
              <a:buFont typeface="Wingdings 2" pitchFamily="18" charset="2"/>
              <a:buChar char=""/>
              <a:defRPr/>
            </a:pPr>
            <a:r>
              <a:rPr lang="en-US" sz="2800" dirty="0" smtClean="0"/>
              <a:t>Real-World </a:t>
            </a:r>
            <a:r>
              <a:rPr lang="en-US" sz="2800" dirty="0"/>
              <a:t>E</a:t>
            </a:r>
            <a:r>
              <a:rPr lang="en-US" sz="2800" dirty="0" smtClean="0"/>
              <a:t>xamples:</a:t>
            </a:r>
          </a:p>
          <a:p>
            <a:pPr>
              <a:buNone/>
            </a:pPr>
            <a:r>
              <a:rPr lang="en-US" dirty="0" smtClean="0">
                <a:hlinkClick r:id="rId3"/>
              </a:rPr>
              <a:t> http://learn.genetics.utah.edu/content/variation/artificial/</a:t>
            </a:r>
            <a:endParaRPr lang="en-US" dirty="0" smtClean="0"/>
          </a:p>
          <a:p>
            <a:pPr>
              <a:buNone/>
            </a:pPr>
            <a:endParaRPr lang="en-US" dirty="0" smtClean="0"/>
          </a:p>
        </p:txBody>
      </p:sp>
      <p:sp>
        <p:nvSpPr>
          <p:cNvPr id="20" name="Title 2"/>
          <p:cNvSpPr>
            <a:spLocks noGrp="1"/>
          </p:cNvSpPr>
          <p:nvPr>
            <p:ph type="title"/>
          </p:nvPr>
        </p:nvSpPr>
        <p:spPr/>
        <p:txBody>
          <a:bodyPr>
            <a:normAutofit fontScale="90000"/>
          </a:bodyPr>
          <a:lstStyle/>
          <a:p>
            <a:pPr algn="ctr"/>
            <a:r>
              <a:rPr lang="en-US" dirty="0" smtClean="0"/>
              <a:t>Mechanisms of Evolution: </a:t>
            </a:r>
            <a:br>
              <a:rPr lang="en-US" dirty="0" smtClean="0"/>
            </a:br>
            <a:r>
              <a:rPr lang="en-US" dirty="0" smtClean="0"/>
              <a:t>Artificial Selection</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Oval 2"/>
          <p:cNvSpPr>
            <a:spLocks noChangeArrowheads="1"/>
          </p:cNvSpPr>
          <p:nvPr/>
        </p:nvSpPr>
        <p:spPr bwMode="auto">
          <a:xfrm>
            <a:off x="5020475" y="2276137"/>
            <a:ext cx="3225345" cy="3077634"/>
          </a:xfrm>
          <a:prstGeom prst="ellipse">
            <a:avLst/>
          </a:prstGeom>
          <a:solidFill>
            <a:srgbClr val="FFFFFF"/>
          </a:solid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39" name="Text Box 3"/>
          <p:cNvSpPr txBox="1">
            <a:spLocks noChangeArrowheads="1"/>
          </p:cNvSpPr>
          <p:nvPr/>
        </p:nvSpPr>
        <p:spPr bwMode="auto">
          <a:xfrm>
            <a:off x="5443738" y="2496465"/>
            <a:ext cx="2439317" cy="45720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808080"/>
                </a:solidFill>
                <a:effectLst/>
                <a:latin typeface="Arial" pitchFamily="-84" charset="0"/>
                <a:ea typeface="Times New Roman" pitchFamily="-84" charset="0"/>
              </a:rPr>
              <a:t>Original Population</a:t>
            </a:r>
          </a:p>
        </p:txBody>
      </p:sp>
      <p:sp>
        <p:nvSpPr>
          <p:cNvPr id="39940" name="Oval 4"/>
          <p:cNvSpPr>
            <a:spLocks noChangeArrowheads="1"/>
          </p:cNvSpPr>
          <p:nvPr/>
        </p:nvSpPr>
        <p:spPr bwMode="auto">
          <a:xfrm>
            <a:off x="6589354" y="3136228"/>
            <a:ext cx="182563" cy="184150"/>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2" name="Oval 6"/>
          <p:cNvSpPr>
            <a:spLocks noChangeArrowheads="1"/>
          </p:cNvSpPr>
          <p:nvPr/>
        </p:nvSpPr>
        <p:spPr bwMode="auto">
          <a:xfrm>
            <a:off x="7341829" y="4239721"/>
            <a:ext cx="184150"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3" name="Oval 7"/>
          <p:cNvSpPr>
            <a:spLocks noChangeArrowheads="1"/>
          </p:cNvSpPr>
          <p:nvPr/>
        </p:nvSpPr>
        <p:spPr bwMode="auto">
          <a:xfrm>
            <a:off x="5949592" y="4534202"/>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5" name="Oval 9"/>
          <p:cNvSpPr>
            <a:spLocks noChangeArrowheads="1"/>
          </p:cNvSpPr>
          <p:nvPr/>
        </p:nvSpPr>
        <p:spPr bwMode="auto">
          <a:xfrm>
            <a:off x="5767029" y="3197201"/>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6" name="Oval 10"/>
          <p:cNvSpPr>
            <a:spLocks noChangeArrowheads="1"/>
          </p:cNvSpPr>
          <p:nvPr/>
        </p:nvSpPr>
        <p:spPr bwMode="auto">
          <a:xfrm>
            <a:off x="6543317" y="4260358"/>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7" name="Oval 11"/>
          <p:cNvSpPr>
            <a:spLocks noChangeArrowheads="1"/>
          </p:cNvSpPr>
          <p:nvPr/>
        </p:nvSpPr>
        <p:spPr bwMode="auto">
          <a:xfrm>
            <a:off x="6589354" y="4868371"/>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8" name="Oval 12"/>
          <p:cNvSpPr>
            <a:spLocks noChangeArrowheads="1"/>
          </p:cNvSpPr>
          <p:nvPr/>
        </p:nvSpPr>
        <p:spPr bwMode="auto">
          <a:xfrm>
            <a:off x="6269473" y="3659491"/>
            <a:ext cx="182562" cy="182562"/>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9" name="Oval 13"/>
          <p:cNvSpPr>
            <a:spLocks noChangeArrowheads="1"/>
          </p:cNvSpPr>
          <p:nvPr/>
        </p:nvSpPr>
        <p:spPr bwMode="auto">
          <a:xfrm>
            <a:off x="7160855" y="4685809"/>
            <a:ext cx="182562"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50" name="Oval 14"/>
          <p:cNvSpPr>
            <a:spLocks noChangeArrowheads="1"/>
          </p:cNvSpPr>
          <p:nvPr/>
        </p:nvSpPr>
        <p:spPr bwMode="auto">
          <a:xfrm>
            <a:off x="6955272" y="3842053"/>
            <a:ext cx="182563"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51" name="Oval 15"/>
          <p:cNvSpPr>
            <a:spLocks noChangeArrowheads="1"/>
          </p:cNvSpPr>
          <p:nvPr/>
        </p:nvSpPr>
        <p:spPr bwMode="auto">
          <a:xfrm>
            <a:off x="7678379" y="3379764"/>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52" name="Oval 16"/>
          <p:cNvSpPr>
            <a:spLocks noChangeArrowheads="1"/>
          </p:cNvSpPr>
          <p:nvPr/>
        </p:nvSpPr>
        <p:spPr bwMode="auto">
          <a:xfrm>
            <a:off x="5584467" y="4024615"/>
            <a:ext cx="182562"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0" name="Title 2"/>
          <p:cNvSpPr>
            <a:spLocks noGrp="1"/>
          </p:cNvSpPr>
          <p:nvPr>
            <p:ph type="title"/>
          </p:nvPr>
        </p:nvSpPr>
        <p:spPr>
          <a:xfrm>
            <a:off x="880542" y="245440"/>
            <a:ext cx="7425873" cy="1143000"/>
          </a:xfrm>
        </p:spPr>
        <p:txBody>
          <a:bodyPr>
            <a:normAutofit fontScale="90000"/>
          </a:bodyPr>
          <a:lstStyle/>
          <a:p>
            <a:pPr algn="ctr"/>
            <a:r>
              <a:rPr lang="en-US" dirty="0" smtClean="0"/>
              <a:t>Mechanisms of Evolution: </a:t>
            </a:r>
            <a:r>
              <a:rPr lang="en-US" sz="5111" dirty="0" smtClean="0"/>
              <a:t>Non-Random Mating</a:t>
            </a:r>
            <a:endParaRPr lang="en-US" sz="5111" dirty="0"/>
          </a:p>
        </p:txBody>
      </p:sp>
      <p:sp>
        <p:nvSpPr>
          <p:cNvPr id="41986" name="Text Box 2"/>
          <p:cNvSpPr txBox="1">
            <a:spLocks noChangeArrowheads="1"/>
          </p:cNvSpPr>
          <p:nvPr/>
        </p:nvSpPr>
        <p:spPr bwMode="auto">
          <a:xfrm>
            <a:off x="1153236" y="2698610"/>
            <a:ext cx="3648269" cy="1574187"/>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400" b="1" i="0" u="none" strike="noStrike" cap="none" normalizeH="0" baseline="0" dirty="0">
                <a:ln>
                  <a:noFill/>
                </a:ln>
                <a:solidFill>
                  <a:schemeClr val="tx1"/>
                </a:solidFill>
                <a:effectLst/>
                <a:latin typeface="Arial" pitchFamily="-84" charset="0"/>
                <a:ea typeface="Times New Roman" pitchFamily="-84" charset="0"/>
              </a:rPr>
              <a:t>Blue = BB or Bb</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400" b="1" i="0" u="none" strike="noStrike" cap="none" normalizeH="0" baseline="0" dirty="0">
                <a:ln>
                  <a:noFill/>
                </a:ln>
                <a:solidFill>
                  <a:schemeClr val="tx1"/>
                </a:solidFill>
                <a:effectLst/>
                <a:latin typeface="Arial" pitchFamily="-84" charset="0"/>
                <a:ea typeface="Times New Roman" pitchFamily="-84" charset="0"/>
              </a:rPr>
              <a:t>Red = bb</a:t>
            </a:r>
          </a:p>
        </p:txBody>
      </p:sp>
      <p:sp>
        <p:nvSpPr>
          <p:cNvPr id="18" name="Oval 6"/>
          <p:cNvSpPr>
            <a:spLocks noChangeArrowheads="1"/>
          </p:cNvSpPr>
          <p:nvPr/>
        </p:nvSpPr>
        <p:spPr bwMode="auto">
          <a:xfrm>
            <a:off x="875874" y="2970099"/>
            <a:ext cx="184150"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19" name="Oval 13"/>
          <p:cNvSpPr>
            <a:spLocks noChangeArrowheads="1"/>
          </p:cNvSpPr>
          <p:nvPr/>
        </p:nvSpPr>
        <p:spPr bwMode="auto">
          <a:xfrm>
            <a:off x="873769" y="3474582"/>
            <a:ext cx="182562"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1" name="Rectangle 20"/>
          <p:cNvSpPr/>
          <p:nvPr/>
        </p:nvSpPr>
        <p:spPr>
          <a:xfrm>
            <a:off x="700708" y="2793076"/>
            <a:ext cx="3941537" cy="107095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Oval 13"/>
          <p:cNvSpPr>
            <a:spLocks noChangeArrowheads="1"/>
          </p:cNvSpPr>
          <p:nvPr/>
        </p:nvSpPr>
        <p:spPr bwMode="auto">
          <a:xfrm>
            <a:off x="2925096" y="4534202"/>
            <a:ext cx="374115" cy="333355"/>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4" name="Text Box 2"/>
          <p:cNvSpPr txBox="1">
            <a:spLocks noChangeArrowheads="1"/>
          </p:cNvSpPr>
          <p:nvPr/>
        </p:nvSpPr>
        <p:spPr bwMode="auto">
          <a:xfrm>
            <a:off x="2458928" y="4314453"/>
            <a:ext cx="466170" cy="991043"/>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400" b="1" i="0" u="none" strike="noStrike" cap="none" normalizeH="0" baseline="0" dirty="0" smtClean="0">
                <a:ln>
                  <a:noFill/>
                </a:ln>
                <a:solidFill>
                  <a:schemeClr val="tx1"/>
                </a:solidFill>
                <a:effectLst/>
                <a:latin typeface="Arial" pitchFamily="-84" charset="0"/>
                <a:ea typeface="Times New Roman" pitchFamily="-84" charset="0"/>
              </a:rPr>
              <a:t>x</a:t>
            </a:r>
            <a:endParaRPr kumimoji="0" lang="en-US" sz="3400" b="1" i="0" u="none" strike="noStrike" cap="none" normalizeH="0" baseline="0" dirty="0">
              <a:ln>
                <a:noFill/>
              </a:ln>
              <a:solidFill>
                <a:schemeClr val="tx1"/>
              </a:solidFill>
              <a:effectLst/>
              <a:latin typeface="Arial" pitchFamily="-84" charset="0"/>
              <a:ea typeface="Times New Roman" pitchFamily="-84" charset="0"/>
            </a:endParaRPr>
          </a:p>
        </p:txBody>
      </p:sp>
      <p:sp>
        <p:nvSpPr>
          <p:cNvPr id="25" name="Oval 13"/>
          <p:cNvSpPr>
            <a:spLocks noChangeArrowheads="1"/>
          </p:cNvSpPr>
          <p:nvPr/>
        </p:nvSpPr>
        <p:spPr bwMode="auto">
          <a:xfrm>
            <a:off x="1982646" y="4540612"/>
            <a:ext cx="374115" cy="333355"/>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9" name="Oval 13"/>
          <p:cNvSpPr>
            <a:spLocks noChangeArrowheads="1"/>
          </p:cNvSpPr>
          <p:nvPr/>
        </p:nvSpPr>
        <p:spPr bwMode="auto">
          <a:xfrm>
            <a:off x="4105276" y="4087666"/>
            <a:ext cx="182562"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50" name="Oval 14"/>
          <p:cNvSpPr>
            <a:spLocks noChangeArrowheads="1"/>
          </p:cNvSpPr>
          <p:nvPr/>
        </p:nvSpPr>
        <p:spPr bwMode="auto">
          <a:xfrm>
            <a:off x="4830027" y="3498230"/>
            <a:ext cx="182563"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52" name="Oval 16"/>
          <p:cNvSpPr>
            <a:spLocks noChangeArrowheads="1"/>
          </p:cNvSpPr>
          <p:nvPr/>
        </p:nvSpPr>
        <p:spPr bwMode="auto">
          <a:xfrm>
            <a:off x="5584467" y="4024615"/>
            <a:ext cx="182562"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0" name="Title 2"/>
          <p:cNvSpPr>
            <a:spLocks noGrp="1"/>
          </p:cNvSpPr>
          <p:nvPr>
            <p:ph type="title"/>
          </p:nvPr>
        </p:nvSpPr>
        <p:spPr>
          <a:xfrm>
            <a:off x="880542" y="245440"/>
            <a:ext cx="7425873" cy="1143000"/>
          </a:xfrm>
        </p:spPr>
        <p:txBody>
          <a:bodyPr>
            <a:normAutofit fontScale="90000"/>
          </a:bodyPr>
          <a:lstStyle/>
          <a:p>
            <a:pPr algn="ctr"/>
            <a:r>
              <a:rPr lang="en-US" dirty="0" smtClean="0"/>
              <a:t>Mechanisms of Evolution: </a:t>
            </a:r>
            <a:r>
              <a:rPr lang="en-US" sz="5111" dirty="0" smtClean="0"/>
              <a:t>Non-Random Mating</a:t>
            </a:r>
            <a:endParaRPr lang="en-US" sz="5111" dirty="0"/>
          </a:p>
        </p:txBody>
      </p:sp>
      <p:sp>
        <p:nvSpPr>
          <p:cNvPr id="26" name="Oval 2"/>
          <p:cNvSpPr>
            <a:spLocks noChangeArrowheads="1"/>
          </p:cNvSpPr>
          <p:nvPr/>
        </p:nvSpPr>
        <p:spPr bwMode="auto">
          <a:xfrm>
            <a:off x="2947559" y="2276137"/>
            <a:ext cx="3225345" cy="3077634"/>
          </a:xfrm>
          <a:prstGeom prst="ellipse">
            <a:avLst/>
          </a:prstGeom>
          <a:no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7" name="Text Box 3"/>
          <p:cNvSpPr txBox="1">
            <a:spLocks noChangeArrowheads="1"/>
          </p:cNvSpPr>
          <p:nvPr/>
        </p:nvSpPr>
        <p:spPr bwMode="auto">
          <a:xfrm>
            <a:off x="3370822" y="2496465"/>
            <a:ext cx="2439317" cy="45720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808080"/>
                </a:solidFill>
                <a:effectLst/>
                <a:latin typeface="Arial" pitchFamily="-84" charset="0"/>
                <a:ea typeface="Times New Roman" pitchFamily="-84" charset="0"/>
              </a:rPr>
              <a:t>Many Generations Later</a:t>
            </a:r>
            <a:endParaRPr kumimoji="0" lang="en-US" sz="2000" b="0" i="0" u="none" strike="noStrike" cap="none" normalizeH="0" baseline="0" dirty="0">
              <a:ln>
                <a:noFill/>
              </a:ln>
              <a:solidFill>
                <a:srgbClr val="808080"/>
              </a:solidFill>
              <a:effectLst/>
              <a:latin typeface="Arial" pitchFamily="-84" charset="0"/>
              <a:ea typeface="Times New Roman" pitchFamily="-84" charset="0"/>
            </a:endParaRPr>
          </a:p>
        </p:txBody>
      </p:sp>
      <p:sp>
        <p:nvSpPr>
          <p:cNvPr id="28" name="Oval 5"/>
          <p:cNvSpPr>
            <a:spLocks noChangeArrowheads="1"/>
          </p:cNvSpPr>
          <p:nvPr/>
        </p:nvSpPr>
        <p:spPr bwMode="auto">
          <a:xfrm>
            <a:off x="5371094" y="3447634"/>
            <a:ext cx="182562" cy="182563"/>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9" name="Oval 11"/>
          <p:cNvSpPr>
            <a:spLocks noChangeArrowheads="1"/>
          </p:cNvSpPr>
          <p:nvPr/>
        </p:nvSpPr>
        <p:spPr bwMode="auto">
          <a:xfrm>
            <a:off x="4539215" y="4389739"/>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1" name="Oval 13"/>
          <p:cNvSpPr>
            <a:spLocks noChangeArrowheads="1"/>
          </p:cNvSpPr>
          <p:nvPr/>
        </p:nvSpPr>
        <p:spPr bwMode="auto">
          <a:xfrm>
            <a:off x="5087939" y="4685809"/>
            <a:ext cx="182562"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2" name="Oval 16"/>
          <p:cNvSpPr>
            <a:spLocks noChangeArrowheads="1"/>
          </p:cNvSpPr>
          <p:nvPr/>
        </p:nvSpPr>
        <p:spPr bwMode="auto">
          <a:xfrm>
            <a:off x="3511551" y="4024615"/>
            <a:ext cx="182562"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3" name="Oval 10"/>
          <p:cNvSpPr>
            <a:spLocks noChangeArrowheads="1"/>
          </p:cNvSpPr>
          <p:nvPr/>
        </p:nvSpPr>
        <p:spPr bwMode="auto">
          <a:xfrm>
            <a:off x="3661815" y="4503246"/>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4" name="Oval 12"/>
          <p:cNvSpPr>
            <a:spLocks noChangeArrowheads="1"/>
          </p:cNvSpPr>
          <p:nvPr/>
        </p:nvSpPr>
        <p:spPr bwMode="auto">
          <a:xfrm>
            <a:off x="3370822" y="3362850"/>
            <a:ext cx="182562" cy="182562"/>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7" name="Oval 13"/>
          <p:cNvSpPr>
            <a:spLocks noChangeArrowheads="1"/>
          </p:cNvSpPr>
          <p:nvPr/>
        </p:nvSpPr>
        <p:spPr bwMode="auto">
          <a:xfrm>
            <a:off x="4346039" y="4784545"/>
            <a:ext cx="182562"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8" name="Oval 16"/>
          <p:cNvSpPr>
            <a:spLocks noChangeArrowheads="1"/>
          </p:cNvSpPr>
          <p:nvPr/>
        </p:nvSpPr>
        <p:spPr bwMode="auto">
          <a:xfrm>
            <a:off x="3789153" y="3533047"/>
            <a:ext cx="182562"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 name="Oval 16"/>
          <p:cNvSpPr>
            <a:spLocks noChangeArrowheads="1"/>
          </p:cNvSpPr>
          <p:nvPr/>
        </p:nvSpPr>
        <p:spPr bwMode="auto">
          <a:xfrm>
            <a:off x="5218173" y="4266455"/>
            <a:ext cx="182562"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40" name="Oval 14"/>
          <p:cNvSpPr>
            <a:spLocks noChangeArrowheads="1"/>
          </p:cNvSpPr>
          <p:nvPr/>
        </p:nvSpPr>
        <p:spPr bwMode="auto">
          <a:xfrm>
            <a:off x="4354566" y="3693157"/>
            <a:ext cx="182563"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41" name="Oval 14"/>
          <p:cNvSpPr>
            <a:spLocks noChangeArrowheads="1"/>
          </p:cNvSpPr>
          <p:nvPr/>
        </p:nvSpPr>
        <p:spPr bwMode="auto">
          <a:xfrm>
            <a:off x="4928769" y="3936838"/>
            <a:ext cx="182563"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p:cNvSpPr>
            <a:spLocks noGrp="1"/>
          </p:cNvSpPr>
          <p:nvPr>
            <p:ph idx="1"/>
          </p:nvPr>
        </p:nvSpPr>
        <p:spPr>
          <a:xfrm>
            <a:off x="371475" y="1805178"/>
            <a:ext cx="8229600" cy="4525963"/>
          </a:xfrm>
          <a:noFill/>
          <a:ln>
            <a:noFill/>
          </a:ln>
        </p:spPr>
        <p:txBody>
          <a:bodyPr lIns="0"/>
          <a:lstStyle/>
          <a:p>
            <a:pPr marL="393192" lvl="1" indent="0">
              <a:buNone/>
            </a:pPr>
            <a:endParaRPr lang="en-US" sz="2000" dirty="0"/>
          </a:p>
          <a:p>
            <a:pPr marL="68580" indent="0">
              <a:buNone/>
              <a:defRPr/>
            </a:pPr>
            <a:endParaRPr lang="en-US" sz="1100" dirty="0"/>
          </a:p>
          <a:p>
            <a:pPr indent="-274320">
              <a:buFont typeface="Wingdings 2" pitchFamily="18" charset="2"/>
              <a:buChar char=""/>
              <a:defRPr/>
            </a:pPr>
            <a:r>
              <a:rPr lang="en-US" sz="2800" dirty="0" smtClean="0"/>
              <a:t>Real-World Examples:</a:t>
            </a:r>
          </a:p>
          <a:p>
            <a:pPr>
              <a:buNone/>
            </a:pPr>
            <a:endParaRPr lang="en-US" u="sng" dirty="0" smtClean="0">
              <a:hlinkClick r:id="rId3"/>
            </a:endParaRPr>
          </a:p>
          <a:p>
            <a:pPr>
              <a:buNone/>
            </a:pPr>
            <a:r>
              <a:rPr lang="en-US" dirty="0" smtClean="0"/>
              <a:t>  </a:t>
            </a:r>
            <a:r>
              <a:rPr lang="en-US" dirty="0" smtClean="0">
                <a:hlinkClick r:id="rId3"/>
              </a:rPr>
              <a:t>http://www.bio.georgiasouthern.edu/bio-home/harvey/lect/lectures.html?flnm=nsln&amp;ttl=Population%20change%20and%20natural%20selection&amp;ccode=el&amp;mda=scrn</a:t>
            </a:r>
            <a:r>
              <a:rPr lang="en-US" dirty="0" smtClean="0"/>
              <a:t> </a:t>
            </a:r>
            <a:endParaRPr lang="en-US" dirty="0"/>
          </a:p>
        </p:txBody>
      </p:sp>
      <p:sp>
        <p:nvSpPr>
          <p:cNvPr id="20" name="Title 2"/>
          <p:cNvSpPr>
            <a:spLocks noGrp="1"/>
          </p:cNvSpPr>
          <p:nvPr>
            <p:ph type="title"/>
          </p:nvPr>
        </p:nvSpPr>
        <p:spPr/>
        <p:txBody>
          <a:bodyPr>
            <a:normAutofit fontScale="90000"/>
          </a:bodyPr>
          <a:lstStyle/>
          <a:p>
            <a:pPr algn="ctr"/>
            <a:r>
              <a:rPr lang="en-US" dirty="0" smtClean="0"/>
              <a:t>Mechanisms of Evolution: </a:t>
            </a:r>
            <a:br>
              <a:rPr lang="en-US" dirty="0" smtClean="0"/>
            </a:br>
            <a:r>
              <a:rPr lang="en-US" dirty="0" smtClean="0"/>
              <a:t>Non-Random Mating</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434604"/>
            <a:ext cx="8772525" cy="4361550"/>
          </a:xfrm>
        </p:spPr>
        <p:txBody>
          <a:bodyPr>
            <a:noAutofit/>
          </a:bodyPr>
          <a:lstStyle/>
          <a:p>
            <a:pPr marL="393192" lvl="1" indent="0">
              <a:buNone/>
            </a:pPr>
            <a:endParaRPr lang="en-US" sz="2800" dirty="0"/>
          </a:p>
          <a:p>
            <a:pPr marL="68580" indent="0">
              <a:buNone/>
              <a:defRPr/>
            </a:pPr>
            <a:endParaRPr lang="en-US" sz="1100" dirty="0"/>
          </a:p>
          <a:p>
            <a:pPr indent="-274320">
              <a:buFont typeface="Wingdings 2" pitchFamily="18" charset="2"/>
              <a:buChar char=""/>
              <a:defRPr/>
            </a:pPr>
            <a:r>
              <a:rPr lang="en-US" sz="2700" dirty="0" smtClean="0">
                <a:ea typeface="ＭＳ Ｐゴシック" pitchFamily="-84" charset="-128"/>
              </a:rPr>
              <a:t>A new species may form when one population of a species becomes </a:t>
            </a:r>
            <a:r>
              <a:rPr lang="en-US" sz="2700" b="1" dirty="0" smtClean="0">
                <a:ea typeface="ＭＳ Ｐゴシック" pitchFamily="-84" charset="-128"/>
              </a:rPr>
              <a:t>reproductively isolated </a:t>
            </a:r>
            <a:r>
              <a:rPr lang="en-US" sz="2700" dirty="0" smtClean="0">
                <a:ea typeface="ＭＳ Ｐゴシック" pitchFamily="-84" charset="-128"/>
              </a:rPr>
              <a:t>from another population of the same species.</a:t>
            </a:r>
          </a:p>
          <a:p>
            <a:pPr marL="91440" indent="0">
              <a:buNone/>
              <a:defRPr/>
            </a:pPr>
            <a:endParaRPr lang="en-US" sz="2700" dirty="0" smtClean="0">
              <a:ea typeface="ＭＳ Ｐゴシック" pitchFamily="-84" charset="-128"/>
            </a:endParaRPr>
          </a:p>
          <a:p>
            <a:pPr indent="-274320">
              <a:buFont typeface="Wingdings 2" pitchFamily="18" charset="2"/>
              <a:buChar char=""/>
              <a:defRPr/>
            </a:pPr>
            <a:r>
              <a:rPr lang="en-US" sz="2700" dirty="0" smtClean="0">
                <a:ea typeface="ＭＳ Ｐゴシック" pitchFamily="-84" charset="-128"/>
              </a:rPr>
              <a:t>Over time, evolutionary mechanisms occur that alter the gene pool of the isolated population so that it is no longer </a:t>
            </a:r>
            <a:r>
              <a:rPr lang="en-US" sz="2700" i="1" dirty="0" smtClean="0">
                <a:ea typeface="ＭＳ Ｐゴシック" pitchFamily="-84" charset="-128"/>
              </a:rPr>
              <a:t>reproductively compatible </a:t>
            </a:r>
            <a:r>
              <a:rPr lang="en-US" sz="2700" dirty="0" smtClean="0">
                <a:ea typeface="ＭＳ Ｐゴシック" pitchFamily="-84" charset="-128"/>
              </a:rPr>
              <a:t>with the original population.</a:t>
            </a:r>
            <a:endParaRPr lang="en-US" sz="2700" dirty="0"/>
          </a:p>
        </p:txBody>
      </p:sp>
      <p:sp>
        <p:nvSpPr>
          <p:cNvPr id="3" name="Title 2"/>
          <p:cNvSpPr>
            <a:spLocks noGrp="1"/>
          </p:cNvSpPr>
          <p:nvPr>
            <p:ph type="title"/>
          </p:nvPr>
        </p:nvSpPr>
        <p:spPr/>
        <p:txBody>
          <a:bodyPr>
            <a:normAutofit fontScale="90000"/>
          </a:bodyPr>
          <a:lstStyle/>
          <a:p>
            <a:pPr algn="ctr"/>
            <a:r>
              <a:rPr lang="en-US" dirty="0" smtClean="0"/>
              <a:t>Mechanisms of Evolution:</a:t>
            </a:r>
            <a:br>
              <a:rPr lang="en-US" dirty="0" smtClean="0"/>
            </a:br>
            <a:r>
              <a:rPr lang="en-US" dirty="0" smtClean="0"/>
              <a:t>Reproductive Isolation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960267" y="216343"/>
            <a:ext cx="7024688" cy="776287"/>
          </a:xfrm>
        </p:spPr>
        <p:txBody>
          <a:bodyPr/>
          <a:lstStyle/>
          <a:p>
            <a:pPr eaLnBrk="1" hangingPunct="1"/>
            <a:r>
              <a:rPr lang="en-US" dirty="0">
                <a:ea typeface="ＭＳ Ｐゴシック" pitchFamily="-84" charset="-128"/>
              </a:rPr>
              <a:t>What is a Species?</a:t>
            </a:r>
          </a:p>
        </p:txBody>
      </p:sp>
      <p:sp>
        <p:nvSpPr>
          <p:cNvPr id="3074" name="Content Placeholder 2"/>
          <p:cNvSpPr>
            <a:spLocks noGrp="1"/>
          </p:cNvSpPr>
          <p:nvPr>
            <p:ph idx="1"/>
          </p:nvPr>
        </p:nvSpPr>
        <p:spPr>
          <a:xfrm>
            <a:off x="405130" y="1475623"/>
            <a:ext cx="8395970" cy="4048125"/>
          </a:xfrm>
        </p:spPr>
        <p:txBody>
          <a:bodyPr rtlCol="0">
            <a:noAutofit/>
          </a:bodyPr>
          <a:lstStyle/>
          <a:p>
            <a:pPr indent="-274320" eaLnBrk="1" fontAlgn="auto" hangingPunct="1">
              <a:spcAft>
                <a:spcPts val="0"/>
              </a:spcAft>
              <a:buFont typeface="Wingdings 2" pitchFamily="18" charset="2"/>
              <a:buChar char=""/>
              <a:defRPr/>
            </a:pPr>
            <a:r>
              <a:rPr lang="en-US" sz="2400" dirty="0" smtClean="0">
                <a:ea typeface="+mn-ea"/>
                <a:cs typeface="+mn-cs"/>
              </a:rPr>
              <a:t>A </a:t>
            </a:r>
            <a:r>
              <a:rPr lang="en-US" sz="2400" dirty="0">
                <a:ea typeface="+mn-ea"/>
                <a:cs typeface="+mn-cs"/>
              </a:rPr>
              <a:t>group of individuals that actually or potentially interbreed in nature. </a:t>
            </a:r>
            <a:r>
              <a:rPr lang="en-US" sz="2400" dirty="0" smtClean="0">
                <a:ea typeface="+mn-ea"/>
                <a:cs typeface="+mn-cs"/>
              </a:rPr>
              <a:t>A species </a:t>
            </a:r>
            <a:r>
              <a:rPr lang="en-US" sz="2400" dirty="0">
                <a:ea typeface="+mn-ea"/>
                <a:cs typeface="+mn-cs"/>
              </a:rPr>
              <a:t>is the biggest gene pool possible under natural conditions.</a:t>
            </a:r>
          </a:p>
          <a:p>
            <a:pPr marL="68580" indent="0" eaLnBrk="1" fontAlgn="auto" hangingPunct="1">
              <a:spcAft>
                <a:spcPts val="0"/>
              </a:spcAft>
              <a:buFont typeface="Wingdings 2" pitchFamily="18" charset="2"/>
              <a:buNone/>
              <a:defRPr/>
            </a:pPr>
            <a:endParaRPr lang="en-US" sz="1100" dirty="0" smtClean="0">
              <a:ea typeface="+mn-ea"/>
              <a:cs typeface="+mn-cs"/>
            </a:endParaRPr>
          </a:p>
          <a:p>
            <a:pPr indent="-274320" eaLnBrk="1" fontAlgn="auto" hangingPunct="1">
              <a:spcAft>
                <a:spcPts val="0"/>
              </a:spcAft>
              <a:buFont typeface="Wingdings 2" pitchFamily="18" charset="2"/>
              <a:buChar char=""/>
              <a:defRPr/>
            </a:pPr>
            <a:r>
              <a:rPr lang="en-US" sz="2400" dirty="0" smtClean="0">
                <a:ea typeface="+mn-ea"/>
                <a:cs typeface="+mn-cs"/>
              </a:rPr>
              <a:t>Scientists group organisms according to their similarities.</a:t>
            </a:r>
          </a:p>
          <a:p>
            <a:pPr indent="-274320" eaLnBrk="1" fontAlgn="auto" hangingPunct="1">
              <a:spcAft>
                <a:spcPts val="0"/>
              </a:spcAft>
              <a:buNone/>
              <a:defRPr/>
            </a:pPr>
            <a:endParaRPr lang="en-US" sz="1100" dirty="0" smtClean="0">
              <a:ea typeface="+mn-ea"/>
              <a:cs typeface="+mn-cs"/>
            </a:endParaRPr>
          </a:p>
          <a:p>
            <a:pPr indent="-274320" eaLnBrk="1" fontAlgn="auto" hangingPunct="1">
              <a:spcAft>
                <a:spcPts val="0"/>
              </a:spcAft>
              <a:buFont typeface="Wingdings 2" pitchFamily="18" charset="2"/>
              <a:buChar char=""/>
              <a:defRPr/>
            </a:pPr>
            <a:r>
              <a:rPr lang="en-US" sz="2400" dirty="0" smtClean="0">
                <a:ea typeface="+mn-ea"/>
                <a:cs typeface="+mn-cs"/>
              </a:rPr>
              <a:t>The most similar organisms belong to a species.</a:t>
            </a:r>
          </a:p>
          <a:p>
            <a:pPr indent="-274320" eaLnBrk="1" fontAlgn="auto" hangingPunct="1">
              <a:spcAft>
                <a:spcPts val="0"/>
              </a:spcAft>
              <a:buNone/>
              <a:defRPr/>
            </a:pPr>
            <a:endParaRPr lang="en-US" sz="1100" dirty="0" smtClean="0">
              <a:ea typeface="+mn-ea"/>
              <a:cs typeface="+mn-cs"/>
            </a:endParaRPr>
          </a:p>
          <a:p>
            <a:pPr indent="-274320" eaLnBrk="1" fontAlgn="auto" hangingPunct="1">
              <a:spcAft>
                <a:spcPts val="0"/>
              </a:spcAft>
              <a:buFont typeface="Wingdings 2" pitchFamily="18" charset="2"/>
              <a:buChar char=""/>
              <a:defRPr/>
            </a:pPr>
            <a:r>
              <a:rPr lang="en-US" sz="2400" dirty="0" smtClean="0">
                <a:ea typeface="+mn-ea"/>
                <a:cs typeface="+mn-cs"/>
              </a:rPr>
              <a:t>Members of the same species can mate and produce fertile offspring.</a:t>
            </a:r>
          </a:p>
          <a:p>
            <a:pPr indent="-274320" eaLnBrk="1" fontAlgn="auto" hangingPunct="1">
              <a:spcAft>
                <a:spcPts val="0"/>
              </a:spcAft>
              <a:buFont typeface="Wingdings 2" pitchFamily="18" charset="2"/>
              <a:buChar char=""/>
              <a:defRPr/>
            </a:pPr>
            <a:endParaRPr lang="en-US" sz="800" dirty="0" smtClean="0">
              <a:ea typeface="+mn-ea"/>
              <a:cs typeface="+mn-cs"/>
            </a:endParaRPr>
          </a:p>
          <a:p>
            <a:pPr marL="640080" lvl="1" indent="-274320" eaLnBrk="1" fontAlgn="auto" hangingPunct="1">
              <a:spcAft>
                <a:spcPts val="0"/>
              </a:spcAft>
              <a:buNone/>
              <a:defRPr/>
            </a:pPr>
            <a:r>
              <a:rPr lang="en-US" dirty="0" smtClean="0">
                <a:ea typeface="+mn-ea"/>
              </a:rPr>
              <a:t>Ex: Humans belong to the species </a:t>
            </a:r>
            <a:r>
              <a:rPr lang="en-US" i="1" dirty="0" smtClean="0">
                <a:ea typeface="+mn-ea"/>
              </a:rPr>
              <a:t>Homo sapiens</a:t>
            </a:r>
            <a:r>
              <a:rPr lang="en-US" dirty="0" smtClean="0">
                <a:ea typeface="+mn-ea"/>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4">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7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1"/>
          <p:cNvSpPr>
            <a:spLocks noGrp="1"/>
          </p:cNvSpPr>
          <p:nvPr>
            <p:ph type="title"/>
          </p:nvPr>
        </p:nvSpPr>
        <p:spPr>
          <a:xfrm>
            <a:off x="1164068" y="471488"/>
            <a:ext cx="7024688" cy="657225"/>
          </a:xfrm>
        </p:spPr>
        <p:txBody>
          <a:bodyPr rtlCol="0">
            <a:normAutofit fontScale="90000"/>
          </a:bodyPr>
          <a:lstStyle/>
          <a:p>
            <a:pPr eaLnBrk="1" fontAlgn="auto" hangingPunct="1">
              <a:spcAft>
                <a:spcPts val="0"/>
              </a:spcAft>
              <a:defRPr/>
            </a:pPr>
            <a:r>
              <a:rPr lang="en-US" dirty="0" smtClean="0">
                <a:ea typeface="+mj-ea"/>
                <a:cs typeface="+mj-cs"/>
              </a:rPr>
              <a:t>How Do New Species Evolve?</a:t>
            </a:r>
          </a:p>
        </p:txBody>
      </p:sp>
      <p:sp>
        <p:nvSpPr>
          <p:cNvPr id="7171" name="Content Placeholder 2"/>
          <p:cNvSpPr>
            <a:spLocks noGrp="1"/>
          </p:cNvSpPr>
          <p:nvPr>
            <p:ph idx="1"/>
          </p:nvPr>
        </p:nvSpPr>
        <p:spPr>
          <a:xfrm>
            <a:off x="342900" y="1704157"/>
            <a:ext cx="8401050" cy="4144962"/>
          </a:xfrm>
        </p:spPr>
        <p:txBody>
          <a:bodyPr>
            <a:normAutofit lnSpcReduction="10000"/>
          </a:bodyPr>
          <a:lstStyle/>
          <a:p>
            <a:pPr marL="68580" indent="0">
              <a:buNone/>
              <a:defRPr/>
            </a:pPr>
            <a:endParaRPr lang="en-US" sz="1200" dirty="0"/>
          </a:p>
          <a:p>
            <a:pPr indent="-274320">
              <a:buFont typeface="Wingdings 2" pitchFamily="18" charset="2"/>
              <a:buChar char=""/>
              <a:defRPr/>
            </a:pPr>
            <a:r>
              <a:rPr lang="en-US" dirty="0" smtClean="0">
                <a:ea typeface="ＭＳ Ｐゴシック" pitchFamily="-84" charset="-128"/>
              </a:rPr>
              <a:t>Speciation </a:t>
            </a:r>
            <a:r>
              <a:rPr lang="en-US" dirty="0">
                <a:ea typeface="ＭＳ Ｐゴシック" pitchFamily="-84" charset="-128"/>
              </a:rPr>
              <a:t>is a lineage-splitting event that produces two or more separate </a:t>
            </a:r>
            <a:r>
              <a:rPr lang="en-US" dirty="0" smtClean="0">
                <a:ea typeface="ＭＳ Ｐゴシック" pitchFamily="-84" charset="-128"/>
              </a:rPr>
              <a:t>species.</a:t>
            </a:r>
          </a:p>
          <a:p>
            <a:pPr marL="91440" indent="0">
              <a:buNone/>
              <a:defRPr/>
            </a:pPr>
            <a:endParaRPr lang="en-US" dirty="0">
              <a:ea typeface="ＭＳ Ｐゴシック" pitchFamily="-84" charset="-128"/>
            </a:endParaRPr>
          </a:p>
          <a:p>
            <a:pPr indent="-274320">
              <a:buFont typeface="Wingdings 2" pitchFamily="18" charset="2"/>
              <a:buChar char=""/>
              <a:defRPr/>
            </a:pPr>
            <a:r>
              <a:rPr lang="en-US" dirty="0" smtClean="0">
                <a:ea typeface="ＭＳ Ｐゴシック" pitchFamily="-84" charset="-128"/>
              </a:rPr>
              <a:t>Since </a:t>
            </a:r>
            <a:r>
              <a:rPr lang="en-US" dirty="0">
                <a:ea typeface="ＭＳ Ｐゴシック" pitchFamily="-84" charset="-128"/>
              </a:rPr>
              <a:t>being a member of one species is defined by the ability to successfully reproduce, speciation (the formation of a different species) must involve an </a:t>
            </a:r>
            <a:r>
              <a:rPr lang="en-US" b="1" dirty="0">
                <a:ea typeface="ＭＳ Ｐゴシック" pitchFamily="-84" charset="-128"/>
              </a:rPr>
              <a:t>inability</a:t>
            </a:r>
            <a:r>
              <a:rPr lang="en-US" dirty="0">
                <a:ea typeface="ＭＳ Ｐゴシック" pitchFamily="-84" charset="-128"/>
              </a:rPr>
              <a:t> to successfully reproduce.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1299224" y="394976"/>
            <a:ext cx="7024687" cy="747713"/>
          </a:xfrm>
        </p:spPr>
        <p:txBody>
          <a:bodyPr/>
          <a:lstStyle/>
          <a:p>
            <a:pPr eaLnBrk="1" hangingPunct="1"/>
            <a:r>
              <a:rPr lang="en-US" dirty="0">
                <a:ea typeface="ＭＳ Ｐゴシック" pitchFamily="-84" charset="-128"/>
              </a:rPr>
              <a:t>Reproductive Isolation</a:t>
            </a:r>
          </a:p>
        </p:txBody>
      </p:sp>
      <p:sp>
        <p:nvSpPr>
          <p:cNvPr id="6146" name="Content Placeholder 2"/>
          <p:cNvSpPr>
            <a:spLocks noGrp="1"/>
          </p:cNvSpPr>
          <p:nvPr>
            <p:ph idx="1"/>
          </p:nvPr>
        </p:nvSpPr>
        <p:spPr>
          <a:xfrm>
            <a:off x="321948" y="1743081"/>
            <a:ext cx="8488363" cy="4058398"/>
          </a:xfrm>
        </p:spPr>
        <p:txBody>
          <a:bodyPr rtlCol="0">
            <a:noAutofit/>
          </a:bodyPr>
          <a:lstStyle/>
          <a:p>
            <a:pPr indent="-274320" eaLnBrk="1" fontAlgn="auto" hangingPunct="1">
              <a:spcAft>
                <a:spcPts val="0"/>
              </a:spcAft>
              <a:buNone/>
              <a:defRPr/>
            </a:pPr>
            <a:r>
              <a:rPr lang="en-US" sz="3100" b="1" dirty="0" smtClean="0">
                <a:ea typeface="+mn-ea"/>
                <a:cs typeface="+mn-cs"/>
              </a:rPr>
              <a:t>Two way reproductive isolation occur:</a:t>
            </a:r>
            <a:br>
              <a:rPr lang="en-US" sz="3100" b="1" dirty="0" smtClean="0">
                <a:ea typeface="+mn-ea"/>
                <a:cs typeface="+mn-cs"/>
              </a:rPr>
            </a:br>
            <a:endParaRPr lang="en-US" sz="3100" b="1" dirty="0" smtClean="0">
              <a:ea typeface="+mn-ea"/>
              <a:cs typeface="+mn-cs"/>
            </a:endParaRPr>
          </a:p>
          <a:p>
            <a:pPr marL="640080" lvl="1" indent="-274320" eaLnBrk="1" fontAlgn="auto" hangingPunct="1">
              <a:spcAft>
                <a:spcPts val="0"/>
              </a:spcAft>
              <a:buFont typeface="Wingdings 2" pitchFamily="18" charset="2"/>
              <a:buChar char=""/>
              <a:defRPr/>
            </a:pPr>
            <a:r>
              <a:rPr lang="en-US" sz="2800" dirty="0" smtClean="0"/>
              <a:t>Prezygotic mechanisms</a:t>
            </a:r>
          </a:p>
          <a:p>
            <a:pPr marL="640080" lvl="1" indent="-274320" eaLnBrk="1" fontAlgn="auto" hangingPunct="1">
              <a:spcAft>
                <a:spcPts val="0"/>
              </a:spcAft>
              <a:buNone/>
              <a:defRPr/>
            </a:pPr>
            <a:endParaRPr lang="en-US" sz="2800" dirty="0" smtClean="0"/>
          </a:p>
          <a:p>
            <a:pPr marL="640080" lvl="1" indent="-274320" eaLnBrk="1" fontAlgn="auto" hangingPunct="1">
              <a:spcAft>
                <a:spcPts val="0"/>
              </a:spcAft>
              <a:buFont typeface="Wingdings 2" pitchFamily="18" charset="2"/>
              <a:buChar char=""/>
              <a:defRPr/>
            </a:pPr>
            <a:r>
              <a:rPr lang="en-US" sz="2800" dirty="0" smtClean="0"/>
              <a:t>Postzygotic mechanisms</a:t>
            </a:r>
            <a:r>
              <a:rPr lang="en-US" sz="2000" dirty="0" smtClean="0">
                <a:ea typeface="+mn-ea"/>
              </a:rPr>
              <a:t/>
            </a:r>
            <a:br>
              <a:rPr lang="en-US" sz="2000" dirty="0" smtClean="0">
                <a:ea typeface="+mn-ea"/>
              </a:rPr>
            </a:br>
            <a:endParaRPr lang="en-US" sz="2000" dirty="0" smtClean="0">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457200" y="1505331"/>
            <a:ext cx="8229600" cy="4525963"/>
          </a:xfrm>
        </p:spPr>
        <p:txBody>
          <a:bodyPr>
            <a:noAutofit/>
          </a:bodyPr>
          <a:lstStyle/>
          <a:p>
            <a:pPr marL="68580" indent="0">
              <a:buNone/>
              <a:defRPr/>
            </a:pPr>
            <a:endParaRPr lang="en-US" sz="1100" dirty="0"/>
          </a:p>
          <a:p>
            <a:pPr indent="-274320">
              <a:buFont typeface="Wingdings 2" pitchFamily="18" charset="2"/>
              <a:buChar char=""/>
              <a:defRPr/>
            </a:pPr>
            <a:r>
              <a:rPr lang="en-US" sz="2300" b="1" dirty="0" smtClean="0"/>
              <a:t>Temporal Isolation: </a:t>
            </a:r>
            <a:r>
              <a:rPr lang="en-US" sz="2300" dirty="0" smtClean="0"/>
              <a:t>Species reproduce in different seasons or at different times of the day.</a:t>
            </a:r>
          </a:p>
          <a:p>
            <a:pPr indent="-274320">
              <a:buFont typeface="Wingdings 2" pitchFamily="18" charset="2"/>
              <a:buChar char=""/>
              <a:defRPr/>
            </a:pPr>
            <a:endParaRPr lang="en-US" sz="800" dirty="0" smtClean="0"/>
          </a:p>
          <a:p>
            <a:pPr indent="-274320">
              <a:buFont typeface="Wingdings 2" pitchFamily="18" charset="2"/>
              <a:buChar char=""/>
              <a:defRPr/>
            </a:pPr>
            <a:r>
              <a:rPr lang="en-US" sz="2300" b="1" dirty="0" smtClean="0"/>
              <a:t>Geographical Isolation: </a:t>
            </a:r>
            <a:r>
              <a:rPr lang="en-US" sz="2300" dirty="0" smtClean="0"/>
              <a:t>Physical barriers (e.g., rivers, oceans, mountains) prevent the mixing of populations. </a:t>
            </a:r>
          </a:p>
          <a:p>
            <a:pPr indent="-274320">
              <a:buFont typeface="Wingdings 2" pitchFamily="18" charset="2"/>
              <a:buChar char=""/>
              <a:defRPr/>
            </a:pPr>
            <a:endParaRPr lang="en-US" sz="800" dirty="0" smtClean="0"/>
          </a:p>
          <a:p>
            <a:pPr indent="-274320">
              <a:buFont typeface="Wingdings 2" pitchFamily="18" charset="2"/>
              <a:buChar char=""/>
              <a:defRPr/>
            </a:pPr>
            <a:r>
              <a:rPr lang="en-US" sz="2300" b="1" dirty="0" smtClean="0"/>
              <a:t>Behavioral Isolation: </a:t>
            </a:r>
            <a:r>
              <a:rPr lang="en-US" sz="2300" dirty="0" smtClean="0"/>
              <a:t>Species differ in their mating rituals (e.g., differing bird songs, mating colors, dances, pheromones). </a:t>
            </a:r>
          </a:p>
          <a:p>
            <a:pPr indent="-274320">
              <a:buFont typeface="Wingdings 2" pitchFamily="18" charset="2"/>
              <a:buChar char=""/>
              <a:defRPr/>
            </a:pPr>
            <a:endParaRPr lang="en-US" sz="800" dirty="0" smtClean="0"/>
          </a:p>
          <a:p>
            <a:pPr indent="-274320">
              <a:buFont typeface="Wingdings 2" pitchFamily="18" charset="2"/>
              <a:buChar char=""/>
              <a:defRPr/>
            </a:pPr>
            <a:r>
              <a:rPr lang="en-US" sz="2300" b="1" dirty="0" smtClean="0"/>
              <a:t>Mechanical Isolation: </a:t>
            </a:r>
            <a:r>
              <a:rPr lang="en-US" sz="2300" dirty="0" smtClean="0"/>
              <a:t>Body structure prevents mating. </a:t>
            </a:r>
          </a:p>
        </p:txBody>
      </p:sp>
      <p:sp>
        <p:nvSpPr>
          <p:cNvPr id="19457" name="Title 1"/>
          <p:cNvSpPr>
            <a:spLocks noGrp="1"/>
          </p:cNvSpPr>
          <p:nvPr>
            <p:ph type="title"/>
          </p:nvPr>
        </p:nvSpPr>
        <p:spPr>
          <a:xfrm>
            <a:off x="990600" y="179388"/>
            <a:ext cx="8229600" cy="1143000"/>
          </a:xfrm>
        </p:spPr>
        <p:txBody>
          <a:bodyPr>
            <a:normAutofit/>
          </a:bodyPr>
          <a:lstStyle/>
          <a:p>
            <a:pPr lvl="1"/>
            <a:r>
              <a:rPr lang="en-US" sz="4800" b="1" kern="1200" dirty="0">
                <a:solidFill>
                  <a:schemeClr val="tx2"/>
                </a:solidFill>
                <a:effectLst>
                  <a:outerShdw blurRad="31750" dist="25400" dir="5400000" algn="tl" rotWithShape="0">
                    <a:srgbClr val="000000">
                      <a:alpha val="25000"/>
                    </a:srgbClr>
                  </a:outerShdw>
                </a:effectLst>
                <a:latin typeface="+mj-lt"/>
                <a:ea typeface="ＭＳ Ｐゴシック" pitchFamily="-84" charset="-128"/>
                <a:cs typeface="+mj-cs"/>
              </a:rPr>
              <a:t>Prezygotic Mechanisms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09600" y="381000"/>
            <a:ext cx="7772400" cy="1143000"/>
          </a:xfrm>
        </p:spPr>
        <p:txBody>
          <a:bodyPr/>
          <a:lstStyle/>
          <a:p>
            <a:pPr algn="l"/>
            <a:r>
              <a:rPr lang="en-US" sz="7200" b="1">
                <a:solidFill>
                  <a:srgbClr val="408000"/>
                </a:solidFill>
              </a:rPr>
              <a:t>Natural Selection</a:t>
            </a:r>
          </a:p>
        </p:txBody>
      </p:sp>
      <p:sp>
        <p:nvSpPr>
          <p:cNvPr id="29699" name="Text Box 3"/>
          <p:cNvSpPr txBox="1">
            <a:spLocks noChangeArrowheads="1"/>
          </p:cNvSpPr>
          <p:nvPr/>
        </p:nvSpPr>
        <p:spPr bwMode="auto">
          <a:xfrm>
            <a:off x="593725" y="1524000"/>
            <a:ext cx="7483475" cy="1569660"/>
          </a:xfrm>
          <a:prstGeom prst="rect">
            <a:avLst/>
          </a:prstGeom>
          <a:noFill/>
          <a:ln w="9525">
            <a:noFill/>
            <a:miter lim="800000"/>
            <a:headEnd/>
            <a:tailEnd/>
          </a:ln>
          <a:effectLst/>
        </p:spPr>
        <p:txBody>
          <a:bodyPr>
            <a:spAutoFit/>
          </a:bodyPr>
          <a:lstStyle/>
          <a:p>
            <a:r>
              <a:rPr lang="en-US" dirty="0"/>
              <a:t>The unequal survival and reproduction of organisms due to environmental forces, resulting in the preservation of favorable adaptations</a:t>
            </a:r>
            <a:r>
              <a:rPr lang="en-US" dirty="0" smtClean="0"/>
              <a:t>. (</a:t>
            </a:r>
            <a:r>
              <a:rPr lang="en-US" b="1" dirty="0" smtClean="0"/>
              <a:t>The best adaptations for survival and reproduction are passed on.)</a:t>
            </a:r>
            <a:endParaRPr lang="en-US" b="1"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457200" y="1392429"/>
            <a:ext cx="8229600" cy="4525963"/>
          </a:xfrm>
        </p:spPr>
        <p:txBody>
          <a:bodyPr>
            <a:noAutofit/>
          </a:bodyPr>
          <a:lstStyle/>
          <a:p>
            <a:pPr marL="68580" indent="0">
              <a:buNone/>
              <a:defRPr/>
            </a:pPr>
            <a:endParaRPr lang="en-US" sz="1050" dirty="0"/>
          </a:p>
          <a:p>
            <a:pPr indent="-274320">
              <a:buFont typeface="Wingdings 2" pitchFamily="18" charset="2"/>
              <a:buChar char=""/>
              <a:defRPr/>
            </a:pPr>
            <a:r>
              <a:rPr lang="en-US" sz="2400" b="1" dirty="0" smtClean="0">
                <a:ea typeface="ＭＳ Ｐゴシック" pitchFamily="-84" charset="-128"/>
              </a:rPr>
              <a:t>Hybrid inviability: </a:t>
            </a:r>
            <a:r>
              <a:rPr lang="en-US" sz="2400" dirty="0" smtClean="0">
                <a:ea typeface="ＭＳ Ｐゴシック" pitchFamily="-84" charset="-128"/>
              </a:rPr>
              <a:t>Embryological Arrest: Hybrid embryos often do not develop properly; no viable offspring is created. </a:t>
            </a:r>
            <a:endParaRPr lang="en-US" sz="2400" dirty="0">
              <a:ea typeface="ＭＳ Ｐゴシック" pitchFamily="-84" charset="-128"/>
            </a:endParaRPr>
          </a:p>
          <a:p>
            <a:pPr marL="91440" indent="0">
              <a:buNone/>
              <a:defRPr/>
            </a:pPr>
            <a:endParaRPr lang="en-US" sz="1600" b="1" dirty="0" smtClean="0">
              <a:ea typeface="ＭＳ Ｐゴシック" pitchFamily="-84" charset="-128"/>
            </a:endParaRPr>
          </a:p>
          <a:p>
            <a:pPr indent="-274320">
              <a:buFont typeface="Wingdings 2" pitchFamily="18" charset="2"/>
              <a:buChar char=""/>
              <a:defRPr/>
            </a:pPr>
            <a:r>
              <a:rPr lang="en-US" sz="2400" b="1" dirty="0" smtClean="0">
                <a:ea typeface="ＭＳ Ｐゴシック" pitchFamily="-84" charset="-128"/>
              </a:rPr>
              <a:t>Hybrid Sterility: </a:t>
            </a:r>
            <a:r>
              <a:rPr lang="en-US" sz="2400" dirty="0" smtClean="0">
                <a:ea typeface="ＭＳ Ｐゴシック" pitchFamily="-84" charset="-128"/>
              </a:rPr>
              <a:t>Infertility: Hybrid offspring might grow to viable adults, but these are infertile and cannot produce further offspring </a:t>
            </a:r>
          </a:p>
          <a:p>
            <a:pPr indent="-274320">
              <a:buFont typeface="Wingdings 2" pitchFamily="18" charset="2"/>
              <a:buChar char=""/>
              <a:defRPr/>
            </a:pPr>
            <a:r>
              <a:rPr lang="en-US" sz="2400" dirty="0"/>
              <a:t>This shuffling, along with sexual reproduction, leads to variation within populations. This variation leads to selection, which ultimately leads to evolution.</a:t>
            </a:r>
          </a:p>
          <a:p>
            <a:pPr lvl="1"/>
            <a:r>
              <a:rPr lang="en-US" sz="2400" dirty="0" smtClean="0">
                <a:ea typeface="ＭＳ Ｐゴシック" pitchFamily="-84" charset="-128"/>
              </a:rPr>
              <a:t>(Donkey + Horse = Mule; Mule is sterile.)</a:t>
            </a:r>
            <a:endParaRPr lang="en-US" sz="2400" dirty="0">
              <a:ea typeface="ＭＳ Ｐゴシック" pitchFamily="-84" charset="-128"/>
            </a:endParaRPr>
          </a:p>
        </p:txBody>
      </p:sp>
      <p:sp>
        <p:nvSpPr>
          <p:cNvPr id="19457" name="Title 1"/>
          <p:cNvSpPr>
            <a:spLocks noGrp="1"/>
          </p:cNvSpPr>
          <p:nvPr>
            <p:ph type="title"/>
          </p:nvPr>
        </p:nvSpPr>
        <p:spPr>
          <a:xfrm>
            <a:off x="914400" y="254001"/>
            <a:ext cx="8229600" cy="1143000"/>
          </a:xfrm>
        </p:spPr>
        <p:txBody>
          <a:bodyPr>
            <a:normAutofit/>
          </a:bodyPr>
          <a:lstStyle/>
          <a:p>
            <a:pPr lvl="1"/>
            <a:r>
              <a:rPr lang="en-US" sz="4800" b="1" kern="1200" dirty="0" smtClean="0">
                <a:solidFill>
                  <a:schemeClr val="tx2"/>
                </a:solidFill>
                <a:effectLst>
                  <a:outerShdw blurRad="31750" dist="25400" dir="5400000" algn="tl" rotWithShape="0">
                    <a:srgbClr val="000000">
                      <a:alpha val="25000"/>
                    </a:srgbClr>
                  </a:outerShdw>
                </a:effectLst>
                <a:latin typeface="+mj-lt"/>
                <a:ea typeface="ＭＳ Ｐゴシック" pitchFamily="-84" charset="-128"/>
                <a:cs typeface="+mj-cs"/>
              </a:rPr>
              <a:t>Postzygotic </a:t>
            </a:r>
            <a:r>
              <a:rPr lang="en-US" sz="4800" b="1" kern="1200" dirty="0">
                <a:solidFill>
                  <a:schemeClr val="tx2"/>
                </a:solidFill>
                <a:effectLst>
                  <a:outerShdw blurRad="31750" dist="25400" dir="5400000" algn="tl" rotWithShape="0">
                    <a:srgbClr val="000000">
                      <a:alpha val="25000"/>
                    </a:srgbClr>
                  </a:outerShdw>
                </a:effectLst>
                <a:latin typeface="+mj-lt"/>
                <a:ea typeface="ＭＳ Ｐゴシック" pitchFamily="-84" charset="-128"/>
                <a:cs typeface="+mj-cs"/>
              </a:rPr>
              <a:t>Mechanisms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4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1998663" y="430213"/>
            <a:ext cx="7024687" cy="641350"/>
          </a:xfrm>
        </p:spPr>
        <p:txBody>
          <a:bodyPr rtlCol="0">
            <a:noAutofit/>
          </a:bodyPr>
          <a:lstStyle/>
          <a:p>
            <a:pPr eaLnBrk="1" fontAlgn="auto" hangingPunct="1">
              <a:spcAft>
                <a:spcPts val="0"/>
              </a:spcAft>
              <a:defRPr/>
            </a:pPr>
            <a:r>
              <a:rPr lang="en-US" sz="4800" dirty="0" smtClean="0">
                <a:ea typeface="+mj-ea"/>
                <a:cs typeface="+mj-cs"/>
              </a:rPr>
              <a:t>Cladogenesis</a:t>
            </a:r>
          </a:p>
        </p:txBody>
      </p:sp>
      <p:sp>
        <p:nvSpPr>
          <p:cNvPr id="3" name="Content Placeholder 2"/>
          <p:cNvSpPr>
            <a:spLocks noGrp="1"/>
          </p:cNvSpPr>
          <p:nvPr>
            <p:ph idx="1"/>
          </p:nvPr>
        </p:nvSpPr>
        <p:spPr>
          <a:xfrm>
            <a:off x="487363" y="1706563"/>
            <a:ext cx="7704137" cy="3508375"/>
          </a:xfrm>
        </p:spPr>
        <p:txBody>
          <a:bodyPr rtlCol="0">
            <a:normAutofit/>
          </a:bodyPr>
          <a:lstStyle/>
          <a:p>
            <a:pPr indent="-274320">
              <a:buFont typeface="Wingdings 2" pitchFamily="18" charset="2"/>
              <a:buChar char=""/>
              <a:defRPr/>
            </a:pPr>
            <a:r>
              <a:rPr lang="en-US" sz="3200" dirty="0" smtClean="0">
                <a:ea typeface="+mn-ea"/>
                <a:cs typeface="+mn-cs"/>
              </a:rPr>
              <a:t>Cladogenesis is the splitting of one species into two.</a:t>
            </a:r>
          </a:p>
          <a:p>
            <a:pPr marL="91440" indent="0">
              <a:buNone/>
              <a:defRPr/>
            </a:pPr>
            <a:endParaRPr lang="en-US" sz="3200" dirty="0" smtClean="0">
              <a:ea typeface="+mn-ea"/>
              <a:cs typeface="+mn-cs"/>
            </a:endParaRPr>
          </a:p>
          <a:p>
            <a:pPr indent="-274320">
              <a:buFont typeface="Wingdings 2" pitchFamily="18" charset="2"/>
              <a:buChar char=""/>
              <a:defRPr/>
            </a:pPr>
            <a:r>
              <a:rPr lang="en-US" sz="3200" dirty="0" smtClean="0">
                <a:ea typeface="+mn-ea"/>
                <a:cs typeface="+mn-cs"/>
              </a:rPr>
              <a:t>How does this happen?</a:t>
            </a:r>
          </a:p>
          <a:p>
            <a:pPr marL="640080" lvl="1" indent="-274320" eaLnBrk="1" fontAlgn="auto" hangingPunct="1">
              <a:spcAft>
                <a:spcPts val="0"/>
              </a:spcAft>
              <a:buFont typeface="Courier New" pitchFamily="49" charset="0"/>
              <a:buChar char="o"/>
              <a:defRPr/>
            </a:pPr>
            <a:r>
              <a:rPr lang="en-US" sz="2400" dirty="0" smtClean="0">
                <a:ea typeface="+mn-ea"/>
              </a:rPr>
              <a:t>Geographical (physical) isolation, which leads to reproductive isolation. This is also known as </a:t>
            </a:r>
            <a:r>
              <a:rPr lang="en-US" sz="2400" b="1" dirty="0" smtClean="0">
                <a:ea typeface="+mn-ea"/>
              </a:rPr>
              <a:t>allopatric speciation</a:t>
            </a:r>
            <a:r>
              <a:rPr lang="en-US" sz="2400" dirty="0" smtClean="0">
                <a:ea typeface="+mn-ea"/>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a:xfrm>
            <a:off x="1064064" y="571532"/>
            <a:ext cx="7024687" cy="690563"/>
          </a:xfrm>
        </p:spPr>
        <p:txBody>
          <a:bodyPr rtlCol="0">
            <a:noAutofit/>
          </a:bodyPr>
          <a:lstStyle/>
          <a:p>
            <a:pPr algn="ctr" eaLnBrk="1" fontAlgn="auto" hangingPunct="1">
              <a:spcAft>
                <a:spcPts val="0"/>
              </a:spcAft>
              <a:defRPr/>
            </a:pPr>
            <a:r>
              <a:rPr lang="en-US" sz="4400" dirty="0" smtClean="0"/>
              <a:t>How Evolution Occurs</a:t>
            </a:r>
          </a:p>
        </p:txBody>
      </p:sp>
      <p:sp>
        <p:nvSpPr>
          <p:cNvPr id="12291" name="Content Placeholder 2"/>
          <p:cNvSpPr>
            <a:spLocks noGrp="1"/>
          </p:cNvSpPr>
          <p:nvPr>
            <p:ph idx="1"/>
          </p:nvPr>
        </p:nvSpPr>
        <p:spPr>
          <a:xfrm>
            <a:off x="395726" y="1749425"/>
            <a:ext cx="8167249" cy="4556125"/>
          </a:xfrm>
        </p:spPr>
        <p:txBody>
          <a:bodyPr>
            <a:normAutofit lnSpcReduction="10000"/>
          </a:bodyPr>
          <a:lstStyle/>
          <a:p>
            <a:pPr indent="-274320">
              <a:buFont typeface="Wingdings 2" pitchFamily="18" charset="2"/>
              <a:buChar char=""/>
              <a:defRPr/>
            </a:pPr>
            <a:r>
              <a:rPr lang="en-US" sz="2400" dirty="0" smtClean="0">
                <a:ea typeface="ＭＳ Ｐゴシック" pitchFamily="-84" charset="-128"/>
              </a:rPr>
              <a:t>There are two scientific theories regarding how evolution occurs.</a:t>
            </a:r>
          </a:p>
          <a:p>
            <a:pPr indent="-274320">
              <a:buFont typeface="Wingdings 2" pitchFamily="18" charset="2"/>
              <a:buChar char=""/>
              <a:defRPr/>
            </a:pPr>
            <a:endParaRPr lang="en-US" sz="800" dirty="0">
              <a:ea typeface="ＭＳ Ｐゴシック" pitchFamily="-84" charset="-128"/>
            </a:endParaRPr>
          </a:p>
          <a:p>
            <a:pPr lvl="1"/>
            <a:r>
              <a:rPr lang="en-US" b="1" dirty="0" smtClean="0">
                <a:ea typeface="ＭＳ Ｐゴシック" pitchFamily="-84" charset="-128"/>
              </a:rPr>
              <a:t>Punctuated Equilibrium:</a:t>
            </a:r>
            <a:r>
              <a:rPr lang="en-US" dirty="0" smtClean="0">
                <a:ea typeface="ＭＳ Ｐゴシック" pitchFamily="-84" charset="-128"/>
              </a:rPr>
              <a:t> This theory proposes that throughout geological time, biological species go through long periods of little change and then have brief periods of rapid change.</a:t>
            </a:r>
          </a:p>
          <a:p>
            <a:pPr lvl="1"/>
            <a:endParaRPr lang="en-US" sz="800" dirty="0" smtClean="0">
              <a:ea typeface="ＭＳ Ｐゴシック" pitchFamily="-84" charset="-128"/>
            </a:endParaRPr>
          </a:p>
          <a:p>
            <a:pPr lvl="1"/>
            <a:r>
              <a:rPr lang="en-US" b="1" dirty="0" smtClean="0">
                <a:ea typeface="ＭＳ Ｐゴシック" pitchFamily="-84" charset="-128"/>
              </a:rPr>
              <a:t>Gradualism</a:t>
            </a:r>
            <a:r>
              <a:rPr lang="en-US" b="1" dirty="0">
                <a:ea typeface="ＭＳ Ｐゴシック" pitchFamily="-84" charset="-128"/>
              </a:rPr>
              <a:t>:</a:t>
            </a:r>
            <a:r>
              <a:rPr lang="en-US" dirty="0">
                <a:ea typeface="ＭＳ Ｐゴシック" pitchFamily="-84" charset="-128"/>
              </a:rPr>
              <a:t> This theory proposes that throughout geological time, biological species gradually undergo changes that leads to speciation.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91">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Text Box 4"/>
          <p:cNvSpPr txBox="1">
            <a:spLocks noChangeArrowheads="1"/>
          </p:cNvSpPr>
          <p:nvPr/>
        </p:nvSpPr>
        <p:spPr bwMode="auto">
          <a:xfrm>
            <a:off x="304800" y="3048000"/>
            <a:ext cx="6456363" cy="457200"/>
          </a:xfrm>
          <a:prstGeom prst="rect">
            <a:avLst/>
          </a:prstGeom>
          <a:noFill/>
          <a:ln w="9525">
            <a:noFill/>
            <a:miter lim="800000"/>
            <a:headEnd/>
            <a:tailEnd/>
          </a:ln>
          <a:effectLst/>
        </p:spPr>
        <p:txBody>
          <a:bodyPr wrap="none">
            <a:spAutoFit/>
          </a:bodyPr>
          <a:lstStyle/>
          <a:p>
            <a:r>
              <a:rPr lang="en-US" dirty="0">
                <a:solidFill>
                  <a:srgbClr val="FF0000"/>
                </a:solidFill>
              </a:rPr>
              <a:t> Do we see variation within different wild species ?</a:t>
            </a:r>
          </a:p>
        </p:txBody>
      </p:sp>
      <p:sp>
        <p:nvSpPr>
          <p:cNvPr id="35847" name="Text Box 7"/>
          <p:cNvSpPr txBox="1">
            <a:spLocks noChangeArrowheads="1"/>
          </p:cNvSpPr>
          <p:nvPr/>
        </p:nvSpPr>
        <p:spPr bwMode="auto">
          <a:xfrm>
            <a:off x="228600" y="228600"/>
            <a:ext cx="8915400" cy="707886"/>
          </a:xfrm>
          <a:prstGeom prst="rect">
            <a:avLst/>
          </a:prstGeom>
          <a:noFill/>
          <a:ln w="9525">
            <a:noFill/>
            <a:miter lim="800000"/>
            <a:headEnd/>
            <a:tailEnd/>
          </a:ln>
          <a:effectLst/>
        </p:spPr>
        <p:txBody>
          <a:bodyPr>
            <a:spAutoFit/>
          </a:bodyPr>
          <a:lstStyle/>
          <a:p>
            <a:pPr marL="457200" indent="-457200"/>
            <a:r>
              <a:rPr lang="en-US" sz="4000" b="1" dirty="0"/>
              <a:t>Natural </a:t>
            </a:r>
            <a:r>
              <a:rPr lang="en-US" sz="4000" b="1" dirty="0" smtClean="0"/>
              <a:t>Selection:</a:t>
            </a:r>
            <a:r>
              <a:rPr lang="en-US" sz="4000" dirty="0" smtClean="0"/>
              <a:t> </a:t>
            </a:r>
            <a:r>
              <a:rPr lang="en-US" sz="4000" dirty="0"/>
              <a:t>	</a:t>
            </a:r>
          </a:p>
        </p:txBody>
      </p:sp>
      <p:sp>
        <p:nvSpPr>
          <p:cNvPr id="35850" name="Text Box 10"/>
          <p:cNvSpPr txBox="1">
            <a:spLocks noChangeArrowheads="1"/>
          </p:cNvSpPr>
          <p:nvPr/>
        </p:nvSpPr>
        <p:spPr bwMode="auto">
          <a:xfrm>
            <a:off x="228600" y="1066800"/>
            <a:ext cx="8915400" cy="1815882"/>
          </a:xfrm>
          <a:prstGeom prst="rect">
            <a:avLst/>
          </a:prstGeom>
          <a:noFill/>
          <a:ln w="9525">
            <a:noFill/>
            <a:miter lim="800000"/>
            <a:headEnd/>
            <a:tailEnd/>
          </a:ln>
          <a:effectLst/>
        </p:spPr>
        <p:txBody>
          <a:bodyPr>
            <a:spAutoFit/>
          </a:bodyPr>
          <a:lstStyle/>
          <a:p>
            <a:pPr>
              <a:buFont typeface="Times"/>
              <a:buNone/>
            </a:pPr>
            <a:r>
              <a:rPr lang="en-US" sz="2800" b="1" dirty="0" smtClean="0"/>
              <a:t>It is the production of variations due to:</a:t>
            </a:r>
            <a:endParaRPr lang="en-US" sz="2800" dirty="0"/>
          </a:p>
          <a:p>
            <a:pPr>
              <a:buFont typeface="Times"/>
              <a:buNone/>
            </a:pPr>
            <a:r>
              <a:rPr lang="en-US" sz="2800" dirty="0"/>
              <a:t>	</a:t>
            </a:r>
            <a:r>
              <a:rPr lang="en-US" sz="2800" dirty="0" smtClean="0"/>
              <a:t>Mutations: Changes in the DNA</a:t>
            </a:r>
            <a:endParaRPr lang="en-US" sz="2800" dirty="0"/>
          </a:p>
          <a:p>
            <a:pPr>
              <a:buFont typeface="Times"/>
              <a:buNone/>
            </a:pPr>
            <a:r>
              <a:rPr lang="en-US" sz="2800" dirty="0"/>
              <a:t>	Meiosis</a:t>
            </a:r>
            <a:r>
              <a:rPr lang="en-US" sz="2800" dirty="0" smtClean="0"/>
              <a:t>: crossing over during Prophase I</a:t>
            </a:r>
            <a:endParaRPr lang="en-US" sz="2800" dirty="0"/>
          </a:p>
          <a:p>
            <a:pPr>
              <a:buFont typeface="Times"/>
              <a:buNone/>
            </a:pPr>
            <a:r>
              <a:rPr lang="en-US" sz="2800" dirty="0"/>
              <a:t>	Random mate selection &amp; </a:t>
            </a:r>
            <a:r>
              <a:rPr lang="en-US" sz="2800" dirty="0" smtClean="0"/>
              <a:t>fertilization</a:t>
            </a:r>
            <a:endParaRPr lang="en-US" sz="2800" dirty="0"/>
          </a:p>
        </p:txBody>
      </p:sp>
      <p:pic>
        <p:nvPicPr>
          <p:cNvPr id="1026" name="Picture 2"/>
          <p:cNvPicPr>
            <a:picLocks noChangeAspect="1" noChangeArrowheads="1"/>
          </p:cNvPicPr>
          <p:nvPr/>
        </p:nvPicPr>
        <p:blipFill>
          <a:blip r:embed="rId3" cstate="print"/>
          <a:srcRect/>
          <a:stretch>
            <a:fillRect/>
          </a:stretch>
        </p:blipFill>
        <p:spPr bwMode="auto">
          <a:xfrm>
            <a:off x="381000" y="3429000"/>
            <a:ext cx="4225949" cy="2810256"/>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5257800" y="3429000"/>
            <a:ext cx="3479800" cy="2609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58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585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585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585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584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build="p" autoUpdateAnimBg="0"/>
      <p:bldP spid="35850"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smtClean="0"/>
              <a:t>Differential reproductive success</a:t>
            </a:r>
            <a:endParaRPr lang="en-US" dirty="0"/>
          </a:p>
        </p:txBody>
      </p:sp>
      <p:sp>
        <p:nvSpPr>
          <p:cNvPr id="3" name="TextBox 2"/>
          <p:cNvSpPr txBox="1"/>
          <p:nvPr/>
        </p:nvSpPr>
        <p:spPr>
          <a:xfrm>
            <a:off x="0" y="1219200"/>
            <a:ext cx="8001000" cy="5632311"/>
          </a:xfrm>
          <a:prstGeom prst="rect">
            <a:avLst/>
          </a:prstGeom>
          <a:noFill/>
        </p:spPr>
        <p:txBody>
          <a:bodyPr wrap="square" rtlCol="0">
            <a:spAutoFit/>
          </a:bodyPr>
          <a:lstStyle/>
          <a:p>
            <a:r>
              <a:rPr lang="en-US" sz="1800" dirty="0" smtClean="0"/>
              <a:t>imagine a population of beetles:</a:t>
            </a:r>
          </a:p>
          <a:p>
            <a:r>
              <a:rPr lang="en-US" sz="1800" b="1" dirty="0" smtClean="0"/>
              <a:t>There is variation in traits.</a:t>
            </a:r>
            <a:r>
              <a:rPr lang="en-US" sz="1800" dirty="0" smtClean="0"/>
              <a:t/>
            </a:r>
            <a:br>
              <a:rPr lang="en-US" sz="1800" dirty="0" smtClean="0"/>
            </a:br>
            <a:r>
              <a:rPr lang="en-US" sz="1800" dirty="0" smtClean="0"/>
              <a:t>For example, some beetles are green and some are brown.</a:t>
            </a:r>
          </a:p>
          <a:p>
            <a:r>
              <a:rPr lang="en-US" sz="1800" dirty="0" smtClean="0"/>
              <a:t/>
            </a:r>
            <a:br>
              <a:rPr lang="en-US" sz="1800" dirty="0" smtClean="0"/>
            </a:br>
            <a:r>
              <a:rPr lang="en-US" sz="1800" b="1" dirty="0" smtClean="0"/>
              <a:t>There is differential reproduction.</a:t>
            </a:r>
            <a:r>
              <a:rPr lang="en-US" sz="1800" dirty="0" smtClean="0"/>
              <a:t/>
            </a:r>
            <a:br>
              <a:rPr lang="en-US" sz="1800" dirty="0" smtClean="0"/>
            </a:br>
            <a:r>
              <a:rPr lang="en-US" sz="1800" dirty="0" smtClean="0"/>
              <a:t>Since the environment can't support unlimited population growth, not all individuals get to reproduce to their full potential. In this example, green beetles tend to get eaten by birds and survive to reproduce less often than brown beetles do.</a:t>
            </a:r>
          </a:p>
          <a:p>
            <a:endParaRPr lang="en-US" sz="1800" b="1" dirty="0" smtClean="0"/>
          </a:p>
          <a:p>
            <a:endParaRPr lang="en-US" sz="1800" b="1" dirty="0" smtClean="0"/>
          </a:p>
          <a:p>
            <a:r>
              <a:rPr lang="en-US" sz="1800" b="1" dirty="0" smtClean="0"/>
              <a:t>There is heredity.</a:t>
            </a:r>
            <a:r>
              <a:rPr lang="en-US" sz="1800" dirty="0" smtClean="0"/>
              <a:t/>
            </a:r>
            <a:br>
              <a:rPr lang="en-US" sz="1800" dirty="0" smtClean="0"/>
            </a:br>
            <a:r>
              <a:rPr lang="en-US" sz="1800" dirty="0" smtClean="0"/>
              <a:t>The surviving brown beetles have brown baby beetles because this trait has a genetic basis.</a:t>
            </a:r>
          </a:p>
          <a:p>
            <a:endParaRPr lang="en-US" sz="1800" b="1" dirty="0" smtClean="0"/>
          </a:p>
          <a:p>
            <a:endParaRPr lang="en-US" sz="1800" b="1" dirty="0" smtClean="0"/>
          </a:p>
          <a:p>
            <a:r>
              <a:rPr lang="en-US" sz="1800" b="1" dirty="0" smtClean="0"/>
              <a:t>End result:</a:t>
            </a:r>
            <a:r>
              <a:rPr lang="en-US" sz="1800" dirty="0" smtClean="0"/>
              <a:t/>
            </a:r>
            <a:br>
              <a:rPr lang="en-US" sz="1800" dirty="0" smtClean="0"/>
            </a:br>
            <a:r>
              <a:rPr lang="en-US" sz="1800" dirty="0" smtClean="0"/>
              <a:t>The more advantageous trait, brown coloration, which allows the beetle to have more offspring, becomes more common in the population. If this process continues, eventually, all individuals in the population will be brown.</a:t>
            </a:r>
          </a:p>
          <a:p>
            <a:endParaRPr lang="en-US" sz="1800" dirty="0"/>
          </a:p>
        </p:txBody>
      </p:sp>
      <p:pic>
        <p:nvPicPr>
          <p:cNvPr id="3074" name="Picture 2"/>
          <p:cNvPicPr>
            <a:picLocks noChangeAspect="1" noChangeArrowheads="1"/>
          </p:cNvPicPr>
          <p:nvPr/>
        </p:nvPicPr>
        <p:blipFill>
          <a:blip r:embed="rId2" cstate="print"/>
          <a:srcRect/>
          <a:stretch>
            <a:fillRect/>
          </a:stretch>
        </p:blipFill>
        <p:spPr bwMode="auto">
          <a:xfrm>
            <a:off x="6096000" y="1143000"/>
            <a:ext cx="1133475" cy="1133475"/>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7448550" y="2895600"/>
            <a:ext cx="1695450" cy="1143000"/>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8010525" y="4267200"/>
            <a:ext cx="1133475" cy="1133475"/>
          </a:xfrm>
          <a:prstGeom prst="rect">
            <a:avLst/>
          </a:prstGeom>
          <a:noFill/>
          <a:ln w="9525">
            <a:noFill/>
            <a:miter lim="800000"/>
            <a:headEnd/>
            <a:tailEnd/>
          </a:ln>
        </p:spPr>
      </p:pic>
      <p:pic>
        <p:nvPicPr>
          <p:cNvPr id="3077" name="Picture 5"/>
          <p:cNvPicPr>
            <a:picLocks noChangeAspect="1" noChangeArrowheads="1"/>
          </p:cNvPicPr>
          <p:nvPr/>
        </p:nvPicPr>
        <p:blipFill>
          <a:blip r:embed="rId5" cstate="print"/>
          <a:srcRect/>
          <a:stretch>
            <a:fillRect/>
          </a:stretch>
        </p:blipFill>
        <p:spPr bwMode="auto">
          <a:xfrm>
            <a:off x="8010525" y="5724525"/>
            <a:ext cx="1133475" cy="113347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reproductive success</a:t>
            </a:r>
            <a:endParaRPr lang="en-US" dirty="0"/>
          </a:p>
        </p:txBody>
      </p:sp>
      <p:sp>
        <p:nvSpPr>
          <p:cNvPr id="3" name="TextBox 2"/>
          <p:cNvSpPr txBox="1"/>
          <p:nvPr/>
        </p:nvSpPr>
        <p:spPr>
          <a:xfrm>
            <a:off x="838200" y="1981200"/>
            <a:ext cx="7772400" cy="3785652"/>
          </a:xfrm>
          <a:prstGeom prst="rect">
            <a:avLst/>
          </a:prstGeom>
          <a:noFill/>
        </p:spPr>
        <p:txBody>
          <a:bodyPr wrap="square" rtlCol="0">
            <a:spAutoFit/>
          </a:bodyPr>
          <a:lstStyle/>
          <a:p>
            <a:r>
              <a:rPr lang="en-US" dirty="0" smtClean="0"/>
              <a:t>There are a few items that influence DRS:</a:t>
            </a:r>
          </a:p>
          <a:p>
            <a:pPr lvl="1">
              <a:buFont typeface="Arial" pitchFamily="34" charset="0"/>
              <a:buChar char="•"/>
            </a:pPr>
            <a:r>
              <a:rPr lang="en-US" dirty="0" smtClean="0"/>
              <a:t>Competition</a:t>
            </a:r>
          </a:p>
          <a:p>
            <a:pPr lvl="2">
              <a:buFont typeface="Arial" pitchFamily="34" charset="0"/>
              <a:buChar char="•"/>
            </a:pPr>
            <a:r>
              <a:rPr lang="en-US" dirty="0" smtClean="0"/>
              <a:t>Limited resources</a:t>
            </a:r>
          </a:p>
          <a:p>
            <a:pPr lvl="2">
              <a:buFont typeface="Arial" pitchFamily="34" charset="0"/>
              <a:buChar char="•"/>
            </a:pPr>
            <a:r>
              <a:rPr lang="en-US" dirty="0" smtClean="0"/>
              <a:t>Producing more offspring than can survive</a:t>
            </a:r>
          </a:p>
          <a:p>
            <a:pPr lvl="2">
              <a:buFont typeface="Arial" pitchFamily="34" charset="0"/>
              <a:buChar char="•"/>
            </a:pPr>
            <a:r>
              <a:rPr lang="en-US" dirty="0" smtClean="0"/>
              <a:t>Environmental factors</a:t>
            </a:r>
          </a:p>
          <a:p>
            <a:pPr lvl="1">
              <a:buFont typeface="Arial" pitchFamily="34" charset="0"/>
              <a:buChar char="•"/>
            </a:pPr>
            <a:r>
              <a:rPr lang="en-US" dirty="0" smtClean="0"/>
              <a:t>Fitness (survivability of a specific genotype/trait)</a:t>
            </a:r>
          </a:p>
          <a:p>
            <a:pPr lvl="1">
              <a:buFont typeface="Arial" pitchFamily="34" charset="0"/>
              <a:buChar char="•"/>
            </a:pPr>
            <a:r>
              <a:rPr lang="en-US" dirty="0" smtClean="0"/>
              <a:t>Genetic Variation (differences in the DNA)</a:t>
            </a:r>
          </a:p>
          <a:p>
            <a:pPr lvl="1">
              <a:buFont typeface="Arial" pitchFamily="34" charset="0"/>
              <a:buChar char="•"/>
            </a:pPr>
            <a:endParaRPr lang="en-US" dirty="0" smtClean="0"/>
          </a:p>
          <a:p>
            <a:pPr lvl="1">
              <a:buFont typeface="Arial" pitchFamily="34" charset="0"/>
              <a:buChar char="•"/>
            </a:pPr>
            <a:endParaRPr lang="en-US" dirty="0" smtClean="0"/>
          </a:p>
          <a:p>
            <a:pPr lvl="1"/>
            <a:r>
              <a:rPr lang="en-US" dirty="0" smtClean="0"/>
              <a:t>Now complete this concept map</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1248</TotalTime>
  <Words>2414</Words>
  <Application>Microsoft Office PowerPoint</Application>
  <PresentationFormat>On-screen Show (4:3)</PresentationFormat>
  <Paragraphs>387</Paragraphs>
  <Slides>62</Slides>
  <Notes>27</Notes>
  <HiddenSlides>3</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62</vt:i4>
      </vt:variant>
    </vt:vector>
  </HeadingPairs>
  <TitlesOfParts>
    <vt:vector size="70" baseType="lpstr">
      <vt:lpstr>ＭＳ Ｐゴシック</vt:lpstr>
      <vt:lpstr>Arial</vt:lpstr>
      <vt:lpstr>Courier New</vt:lpstr>
      <vt:lpstr>Impact</vt:lpstr>
      <vt:lpstr>Times</vt:lpstr>
      <vt:lpstr>Times New Roman</vt:lpstr>
      <vt:lpstr>Wingdings 2</vt:lpstr>
      <vt:lpstr>Blank Presentation</vt:lpstr>
      <vt:lpstr>PowerPoint Presentation</vt:lpstr>
      <vt:lpstr>PowerPoint Presentation</vt:lpstr>
      <vt:lpstr>PowerPoint Presentation</vt:lpstr>
      <vt:lpstr>Exploring Darwin &amp; His Ideas</vt:lpstr>
      <vt:lpstr>Video of Darwin</vt:lpstr>
      <vt:lpstr>Natural Selection</vt:lpstr>
      <vt:lpstr>PowerPoint Presentation</vt:lpstr>
      <vt:lpstr>Differential reproductive success</vt:lpstr>
      <vt:lpstr>Differential reproductive success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Main Types of Selection Pressures</vt:lpstr>
      <vt:lpstr>Original Population</vt:lpstr>
      <vt:lpstr>Directional Selection</vt:lpstr>
      <vt:lpstr>Directional Selection: Mimicry (mimic environment)</vt:lpstr>
      <vt:lpstr>Stabilizing Selection</vt:lpstr>
      <vt:lpstr>Disruptive Selection</vt:lpstr>
      <vt:lpstr>PowerPoint Presentation</vt:lpstr>
      <vt:lpstr>PowerPoint Presentation</vt:lpstr>
      <vt:lpstr>Examples of selection pressures...</vt:lpstr>
      <vt:lpstr>Types of Natural Selection</vt:lpstr>
      <vt:lpstr>Types of Natural Selection</vt:lpstr>
      <vt:lpstr>Types of Natural Selection</vt:lpstr>
      <vt:lpstr>Types of Natural Selection</vt:lpstr>
      <vt:lpstr>Mechanisms of Evolution Models</vt:lpstr>
      <vt:lpstr>Mechanisms of Evolution Models</vt:lpstr>
      <vt:lpstr>Mechanisms of Evolution Models</vt:lpstr>
      <vt:lpstr>Mechanisms of Evolution: Natural Selection</vt:lpstr>
      <vt:lpstr>Mechanisms of Evolution: Natural Selection</vt:lpstr>
      <vt:lpstr>Mechanisms of Evolution: Natural Selection</vt:lpstr>
      <vt:lpstr>Mechanism of Evolution: Mutations</vt:lpstr>
      <vt:lpstr>Mechanism of Evolution: Mutations</vt:lpstr>
      <vt:lpstr>Mechanism of Evolution: Mutations</vt:lpstr>
      <vt:lpstr>Mechanisms of Evolution:  Mutations</vt:lpstr>
      <vt:lpstr>Mechanism of Evolution:  Gene Flow</vt:lpstr>
      <vt:lpstr>Mechanism of Evolution:  Gene Flow</vt:lpstr>
      <vt:lpstr>Mechanism of Evolution:  Gene Flow</vt:lpstr>
      <vt:lpstr>Mechanisms of Evolution:  Gene Flow</vt:lpstr>
      <vt:lpstr>Mechanisms of Evolution: Genetic Drift</vt:lpstr>
      <vt:lpstr>Mechanisms of Evolution: Genetic Drift</vt:lpstr>
      <vt:lpstr>Mechanisms of Evolution: Genetic Drift</vt:lpstr>
      <vt:lpstr>Mechanisms of Evolution:  Genetic Drift</vt:lpstr>
      <vt:lpstr>Mechanisms of Evolution: Artificial Selection</vt:lpstr>
      <vt:lpstr>Mechanisms of Evolution: Artificial Selection</vt:lpstr>
      <vt:lpstr>Mechanisms of Evolution:  Artificial Selection</vt:lpstr>
      <vt:lpstr>Mechanisms of Evolution: Non-Random Mating</vt:lpstr>
      <vt:lpstr>Mechanisms of Evolution: Non-Random Mating</vt:lpstr>
      <vt:lpstr>Mechanisms of Evolution:  Non-Random Mating</vt:lpstr>
      <vt:lpstr>Mechanisms of Evolution: Reproductive Isolation</vt:lpstr>
      <vt:lpstr>What is a Species?</vt:lpstr>
      <vt:lpstr>How Do New Species Evolve?</vt:lpstr>
      <vt:lpstr>Reproductive Isolation</vt:lpstr>
      <vt:lpstr>Prezygotic Mechanisms</vt:lpstr>
      <vt:lpstr>Postzygotic Mechanisms</vt:lpstr>
      <vt:lpstr>Cladogenesis</vt:lpstr>
      <vt:lpstr>How Evolution Occurs</vt:lpstr>
    </vt:vector>
  </TitlesOfParts>
  <Company>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Natural Selection</dc:title>
  <dc:creator>Menlo</dc:creator>
  <cp:lastModifiedBy>Jacqueline Lariviere</cp:lastModifiedBy>
  <cp:revision>74</cp:revision>
  <dcterms:created xsi:type="dcterms:W3CDTF">2002-09-17T15:13:04Z</dcterms:created>
  <dcterms:modified xsi:type="dcterms:W3CDTF">2018-01-24T13:12:57Z</dcterms:modified>
</cp:coreProperties>
</file>